
<file path=[Content_Types].xml><?xml version="1.0" encoding="utf-8"?>
<Types xmlns="http://schemas.openxmlformats.org/package/2006/content-types">
  <Default Extension="xml" ContentType="application/xml"/>
  <Default Extension="JPG" ContentType="image/pn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  <p:sldMasterId id="2147483648" r:id="rId2"/>
  </p:sldMasterIdLst>
  <p:notesMasterIdLst>
    <p:notesMasterId r:id="rId46"/>
  </p:notesMasterIdLst>
  <p:handoutMasterIdLst>
    <p:handoutMasterId r:id="rId47"/>
  </p:handoutMasterIdLst>
  <p:sldIdLst>
    <p:sldId id="287" r:id="rId3"/>
    <p:sldId id="309" r:id="rId4"/>
    <p:sldId id="288" r:id="rId5"/>
    <p:sldId id="289" r:id="rId6"/>
    <p:sldId id="290" r:id="rId7"/>
    <p:sldId id="291" r:id="rId8"/>
    <p:sldId id="331" r:id="rId9"/>
    <p:sldId id="299" r:id="rId10"/>
    <p:sldId id="310" r:id="rId11"/>
    <p:sldId id="311" r:id="rId12"/>
    <p:sldId id="312" r:id="rId13"/>
    <p:sldId id="313" r:id="rId14"/>
    <p:sldId id="314" r:id="rId15"/>
    <p:sldId id="300" r:id="rId16"/>
    <p:sldId id="340" r:id="rId17"/>
    <p:sldId id="333" r:id="rId18"/>
    <p:sldId id="334" r:id="rId19"/>
    <p:sldId id="335" r:id="rId20"/>
    <p:sldId id="337" r:id="rId21"/>
    <p:sldId id="336" r:id="rId22"/>
    <p:sldId id="338" r:id="rId23"/>
    <p:sldId id="339" r:id="rId24"/>
    <p:sldId id="315" r:id="rId25"/>
    <p:sldId id="316" r:id="rId26"/>
    <p:sldId id="301" r:id="rId27"/>
    <p:sldId id="317" r:id="rId28"/>
    <p:sldId id="318" r:id="rId29"/>
    <p:sldId id="319" r:id="rId30"/>
    <p:sldId id="320" r:id="rId31"/>
    <p:sldId id="341" r:id="rId32"/>
    <p:sldId id="342" r:id="rId33"/>
    <p:sldId id="343" r:id="rId34"/>
    <p:sldId id="302" r:id="rId35"/>
    <p:sldId id="321" r:id="rId36"/>
    <p:sldId id="323" r:id="rId37"/>
    <p:sldId id="324" r:id="rId38"/>
    <p:sldId id="303" r:id="rId39"/>
    <p:sldId id="304" r:id="rId40"/>
    <p:sldId id="327" r:id="rId41"/>
    <p:sldId id="328" r:id="rId42"/>
    <p:sldId id="305" r:id="rId43"/>
    <p:sldId id="329" r:id="rId44"/>
    <p:sldId id="308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D13B"/>
    <a:srgbClr val="CC3300"/>
    <a:srgbClr val="FF3300"/>
    <a:srgbClr val="CCCCFF"/>
    <a:srgbClr val="99CCFF"/>
    <a:srgbClr val="9999FF"/>
    <a:srgbClr val="6699FF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FFE3-4A8B-1948-AA73-A5586C766C57}" type="datetimeFigureOut">
              <a:rPr lang="en-US" smtClean="0"/>
              <a:t>1/7/14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532F1-7A49-1243-8821-7651947A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1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D82B53F4-9EE5-DB40-90BC-1934EB335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0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charset="0"/>
        <a:cs typeface="Arial" pitchFamily="-65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CDB62B8F-51F5-6C4D-A466-817006E246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A15074C3-28B5-FB46-96EE-15F8DBFCD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4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274638"/>
            <a:ext cx="2063750" cy="5962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8850" cy="5962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A0B9395-5BFC-004D-9383-8B4E2F56B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4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51300" cy="4637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00200"/>
            <a:ext cx="4051300" cy="4637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23BF203-187E-3143-B1FF-2F8868E4A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55000" cy="224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94150"/>
            <a:ext cx="8255000" cy="2243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AD2E7F5-0D49-C04E-A91B-5A08F74F1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4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18F25-4B45-CF42-BD48-1886AEE953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B6B55-3486-7643-8303-6E5BFC8449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61A69-2273-4648-808B-EBBE05ADED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7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3053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BF3FE-F0B8-F249-BEBF-CCB9B9D5A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96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D7D4-743D-434B-AD4D-F0DC02918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0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F7789-D1F7-4F4E-A2AB-854859704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9FF87144-A1C4-A743-BC37-8C2BB1B2E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33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F0A4-4085-8641-B179-5FCAA6A65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59E6A-1E9A-CD42-A20F-C6AF819B0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9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A875A-BA4B-1244-BF9B-91208BD46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7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2C9EC-F4C4-1640-A50D-22D57E9CA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4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2EE7C4-75AF-0946-94F2-09D8DF2C5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3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305300" cy="2262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62388"/>
            <a:ext cx="4305300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0FA5-E564-F54F-AC65-244B4B038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305300" cy="2262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62388"/>
            <a:ext cx="4305300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21E7D-9F66-FD44-BB7D-406F398F5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5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CC15E-1023-5D4C-BC52-216C29B933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5886058-A4A5-2641-B45D-6FB98BB25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51300" cy="463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00200"/>
            <a:ext cx="4051300" cy="463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19D123C-CDE8-2646-AA52-4FE2DD7A1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E8295A9-EAF5-BA40-9B8C-831693E88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7C867A1B-4A75-9542-A4DD-87ACAD34A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5AF752B-AC02-3B4D-9DC8-8B0C316A0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F253FF72-B81B-954F-A3DF-270D6C401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D19D4B0-CBED-8347-81BE-A4F91E6BA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468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30480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2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 dirty="0"/>
          </a:p>
        </p:txBody>
      </p:sp>
      <p:sp>
        <p:nvSpPr>
          <p:cNvPr id="2846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Slide </a:t>
            </a:r>
            <a:fld id="{E63F1EA2-87FB-3040-A6AA-F8E2B12E7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Freeform 1"/>
          <p:cNvSpPr/>
          <p:nvPr userDrawn="1"/>
        </p:nvSpPr>
        <p:spPr>
          <a:xfrm>
            <a:off x="152400" y="152400"/>
            <a:ext cx="8924637" cy="6315363"/>
          </a:xfrm>
          <a:custGeom>
            <a:avLst/>
            <a:gdLst>
              <a:gd name="connsiteX0" fmla="*/ 8820728 w 8924637"/>
              <a:gd name="connsiteY0" fmla="*/ 34636 h 6315363"/>
              <a:gd name="connsiteX1" fmla="*/ 8890000 w 8924637"/>
              <a:gd name="connsiteY1" fmla="*/ 473363 h 6315363"/>
              <a:gd name="connsiteX2" fmla="*/ 8739909 w 8924637"/>
              <a:gd name="connsiteY2" fmla="*/ 1027545 h 6315363"/>
              <a:gd name="connsiteX3" fmla="*/ 8924637 w 8924637"/>
              <a:gd name="connsiteY3" fmla="*/ 1789545 h 6315363"/>
              <a:gd name="connsiteX4" fmla="*/ 8739909 w 8924637"/>
              <a:gd name="connsiteY4" fmla="*/ 2643909 h 6315363"/>
              <a:gd name="connsiteX5" fmla="*/ 8913091 w 8924637"/>
              <a:gd name="connsiteY5" fmla="*/ 3452090 h 6315363"/>
              <a:gd name="connsiteX6" fmla="*/ 8739909 w 8924637"/>
              <a:gd name="connsiteY6" fmla="*/ 4052454 h 6315363"/>
              <a:gd name="connsiteX7" fmla="*/ 8878455 w 8924637"/>
              <a:gd name="connsiteY7" fmla="*/ 4675909 h 6315363"/>
              <a:gd name="connsiteX8" fmla="*/ 8693728 w 8924637"/>
              <a:gd name="connsiteY8" fmla="*/ 5253181 h 6315363"/>
              <a:gd name="connsiteX9" fmla="*/ 8924637 w 8924637"/>
              <a:gd name="connsiteY9" fmla="*/ 5865090 h 6315363"/>
              <a:gd name="connsiteX10" fmla="*/ 8774546 w 8924637"/>
              <a:gd name="connsiteY10" fmla="*/ 6315363 h 6315363"/>
              <a:gd name="connsiteX11" fmla="*/ 7677728 w 8924637"/>
              <a:gd name="connsiteY11" fmla="*/ 6234545 h 6315363"/>
              <a:gd name="connsiteX12" fmla="*/ 6627091 w 8924637"/>
              <a:gd name="connsiteY12" fmla="*/ 6269181 h 6315363"/>
              <a:gd name="connsiteX13" fmla="*/ 5738091 w 8924637"/>
              <a:gd name="connsiteY13" fmla="*/ 6211454 h 6315363"/>
              <a:gd name="connsiteX14" fmla="*/ 5622637 w 8924637"/>
              <a:gd name="connsiteY14" fmla="*/ 6211454 h 6315363"/>
              <a:gd name="connsiteX15" fmla="*/ 4641273 w 8924637"/>
              <a:gd name="connsiteY15" fmla="*/ 6280727 h 6315363"/>
              <a:gd name="connsiteX16" fmla="*/ 3532909 w 8924637"/>
              <a:gd name="connsiteY16" fmla="*/ 6234545 h 6315363"/>
              <a:gd name="connsiteX17" fmla="*/ 2297546 w 8924637"/>
              <a:gd name="connsiteY17" fmla="*/ 6303818 h 6315363"/>
              <a:gd name="connsiteX18" fmla="*/ 1270000 w 8924637"/>
              <a:gd name="connsiteY18" fmla="*/ 6234545 h 6315363"/>
              <a:gd name="connsiteX19" fmla="*/ 334819 w 8924637"/>
              <a:gd name="connsiteY19" fmla="*/ 6315363 h 6315363"/>
              <a:gd name="connsiteX20" fmla="*/ 34637 w 8924637"/>
              <a:gd name="connsiteY20" fmla="*/ 6176818 h 6315363"/>
              <a:gd name="connsiteX21" fmla="*/ 92364 w 8924637"/>
              <a:gd name="connsiteY21" fmla="*/ 5645727 h 6315363"/>
              <a:gd name="connsiteX22" fmla="*/ 0 w 8924637"/>
              <a:gd name="connsiteY22" fmla="*/ 5103090 h 6315363"/>
              <a:gd name="connsiteX23" fmla="*/ 80819 w 8924637"/>
              <a:gd name="connsiteY23" fmla="*/ 4352636 h 6315363"/>
              <a:gd name="connsiteX24" fmla="*/ 11546 w 8924637"/>
              <a:gd name="connsiteY24" fmla="*/ 3821545 h 6315363"/>
              <a:gd name="connsiteX25" fmla="*/ 92364 w 8924637"/>
              <a:gd name="connsiteY25" fmla="*/ 3128818 h 6315363"/>
              <a:gd name="connsiteX26" fmla="*/ 11546 w 8924637"/>
              <a:gd name="connsiteY26" fmla="*/ 2516909 h 6315363"/>
              <a:gd name="connsiteX27" fmla="*/ 92364 w 8924637"/>
              <a:gd name="connsiteY27" fmla="*/ 1893454 h 6315363"/>
              <a:gd name="connsiteX28" fmla="*/ 23091 w 8924637"/>
              <a:gd name="connsiteY28" fmla="*/ 1223818 h 6315363"/>
              <a:gd name="connsiteX29" fmla="*/ 115455 w 8924637"/>
              <a:gd name="connsiteY29" fmla="*/ 785090 h 6315363"/>
              <a:gd name="connsiteX30" fmla="*/ 46182 w 8924637"/>
              <a:gd name="connsiteY30" fmla="*/ 277090 h 6315363"/>
              <a:gd name="connsiteX31" fmla="*/ 57728 w 8924637"/>
              <a:gd name="connsiteY31" fmla="*/ 46181 h 6315363"/>
              <a:gd name="connsiteX32" fmla="*/ 565728 w 8924637"/>
              <a:gd name="connsiteY32" fmla="*/ 11545 h 6315363"/>
              <a:gd name="connsiteX33" fmla="*/ 1500909 w 8924637"/>
              <a:gd name="connsiteY33" fmla="*/ 34636 h 6315363"/>
              <a:gd name="connsiteX34" fmla="*/ 2262909 w 8924637"/>
              <a:gd name="connsiteY34" fmla="*/ 0 h 6315363"/>
              <a:gd name="connsiteX35" fmla="*/ 3140364 w 8924637"/>
              <a:gd name="connsiteY35" fmla="*/ 46181 h 6315363"/>
              <a:gd name="connsiteX36" fmla="*/ 3913909 w 8924637"/>
              <a:gd name="connsiteY36" fmla="*/ 11545 h 6315363"/>
              <a:gd name="connsiteX37" fmla="*/ 4502728 w 8924637"/>
              <a:gd name="connsiteY37" fmla="*/ 69272 h 631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924637" h="6315363">
                <a:moveTo>
                  <a:pt x="8820728" y="34636"/>
                </a:moveTo>
                <a:lnTo>
                  <a:pt x="8890000" y="473363"/>
                </a:lnTo>
                <a:lnTo>
                  <a:pt x="8739909" y="1027545"/>
                </a:lnTo>
                <a:lnTo>
                  <a:pt x="8924637" y="1789545"/>
                </a:lnTo>
                <a:lnTo>
                  <a:pt x="8739909" y="2643909"/>
                </a:lnTo>
                <a:lnTo>
                  <a:pt x="8913091" y="3452090"/>
                </a:lnTo>
                <a:lnTo>
                  <a:pt x="8739909" y="4052454"/>
                </a:lnTo>
                <a:lnTo>
                  <a:pt x="8878455" y="4675909"/>
                </a:lnTo>
                <a:lnTo>
                  <a:pt x="8693728" y="5253181"/>
                </a:lnTo>
                <a:lnTo>
                  <a:pt x="8924637" y="5865090"/>
                </a:lnTo>
                <a:lnTo>
                  <a:pt x="8774546" y="6315363"/>
                </a:lnTo>
                <a:lnTo>
                  <a:pt x="7677728" y="6234545"/>
                </a:lnTo>
                <a:lnTo>
                  <a:pt x="6627091" y="6269181"/>
                </a:lnTo>
                <a:lnTo>
                  <a:pt x="5738091" y="6211454"/>
                </a:lnTo>
                <a:lnTo>
                  <a:pt x="5622637" y="6211454"/>
                </a:lnTo>
                <a:lnTo>
                  <a:pt x="4641273" y="6280727"/>
                </a:lnTo>
                <a:lnTo>
                  <a:pt x="3532909" y="6234545"/>
                </a:lnTo>
                <a:lnTo>
                  <a:pt x="2297546" y="6303818"/>
                </a:lnTo>
                <a:lnTo>
                  <a:pt x="1270000" y="6234545"/>
                </a:lnTo>
                <a:lnTo>
                  <a:pt x="334819" y="6315363"/>
                </a:lnTo>
                <a:lnTo>
                  <a:pt x="34637" y="6176818"/>
                </a:lnTo>
                <a:lnTo>
                  <a:pt x="92364" y="5645727"/>
                </a:lnTo>
                <a:lnTo>
                  <a:pt x="0" y="5103090"/>
                </a:lnTo>
                <a:lnTo>
                  <a:pt x="80819" y="4352636"/>
                </a:lnTo>
                <a:lnTo>
                  <a:pt x="11546" y="3821545"/>
                </a:lnTo>
                <a:lnTo>
                  <a:pt x="92364" y="3128818"/>
                </a:lnTo>
                <a:lnTo>
                  <a:pt x="11546" y="2516909"/>
                </a:lnTo>
                <a:lnTo>
                  <a:pt x="92364" y="1893454"/>
                </a:lnTo>
                <a:lnTo>
                  <a:pt x="23091" y="1223818"/>
                </a:lnTo>
                <a:lnTo>
                  <a:pt x="115455" y="785090"/>
                </a:lnTo>
                <a:lnTo>
                  <a:pt x="46182" y="277090"/>
                </a:lnTo>
                <a:lnTo>
                  <a:pt x="57728" y="46181"/>
                </a:lnTo>
                <a:lnTo>
                  <a:pt x="565728" y="11545"/>
                </a:lnTo>
                <a:lnTo>
                  <a:pt x="1500909" y="34636"/>
                </a:lnTo>
                <a:lnTo>
                  <a:pt x="2262909" y="0"/>
                </a:lnTo>
                <a:lnTo>
                  <a:pt x="3140364" y="46181"/>
                </a:lnTo>
                <a:lnTo>
                  <a:pt x="3913909" y="11545"/>
                </a:lnTo>
                <a:lnTo>
                  <a:pt x="4502728" y="69272"/>
                </a:lnTo>
              </a:path>
            </a:pathLst>
          </a:custGeom>
          <a:ln w="38100" cmpd="sng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0769090455598644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505286" cy="399473"/>
          </a:xfrm>
          <a:prstGeom prst="rect">
            <a:avLst/>
          </a:prstGeom>
        </p:spPr>
      </p:pic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/>
          <a:ea typeface="ＭＳ Ｐゴシック" charset="0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3366"/>
          </a:solidFill>
          <a:latin typeface="Times New Roman"/>
          <a:ea typeface="+mn-ea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3366"/>
          </a:solidFill>
          <a:latin typeface="Times New Roman"/>
          <a:ea typeface="+mn-ea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66"/>
          </a:solidFill>
          <a:latin typeface="Times New Roman"/>
          <a:ea typeface="+mn-ea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944562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7630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2D98C3A7-68BC-8249-ABEA-8F22ADEE9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 userDrawn="1"/>
        </p:nvSpPr>
        <p:spPr bwMode="auto">
          <a:xfrm>
            <a:off x="0" y="6248400"/>
            <a:ext cx="9144000" cy="0"/>
          </a:xfrm>
          <a:prstGeom prst="line">
            <a:avLst/>
          </a:prstGeom>
          <a:noFill/>
          <a:ln w="9525">
            <a:solidFill>
              <a:srgbClr val="CC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438400"/>
            <a:ext cx="82296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Arial" charset="0"/>
              </a:rPr>
              <a:t>Topic </a:t>
            </a:r>
            <a:r>
              <a:rPr lang="en-US" dirty="0">
                <a:cs typeface="Arial" charset="0"/>
              </a:rPr>
              <a:t>5</a:t>
            </a:r>
            <a:r>
              <a:rPr lang="en-US" dirty="0" smtClean="0">
                <a:cs typeface="Arial" charset="0"/>
              </a:rPr>
              <a:t> 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Nonparametric filters 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(Reference 2, Ch. 4)</a:t>
            </a:r>
            <a:endParaRPr lang="en-US" sz="3200" dirty="0">
              <a:cs typeface="Arial" charset="0"/>
            </a:endParaRPr>
          </a:p>
        </p:txBody>
      </p:sp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rgbClr val="808080"/>
                </a:solidFill>
              </a:rPr>
              <a:t>Nonparametric filters</a:t>
            </a:r>
            <a:endParaRPr lang="en-US" sz="1400" dirty="0">
              <a:solidFill>
                <a:srgbClr val="808080"/>
              </a:solidFill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FBE6E8-89BB-0844-9A55-8426DD41E41E}" type="slidenum">
              <a:rPr lang="en-US" sz="1400">
                <a:solidFill>
                  <a:srgbClr val="808080"/>
                </a:solidFill>
              </a:rPr>
              <a:pPr eaLnBrk="1" hangingPunct="1"/>
              <a:t>1</a:t>
            </a:fld>
            <a:endParaRPr lang="en-US" sz="1400" dirty="0">
              <a:solidFill>
                <a:srgbClr val="80808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filter (PF)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representing the Gaussian by parameters, in a particle filter it is </a:t>
            </a:r>
            <a:r>
              <a:rPr lang="en-US" u="sng" dirty="0" smtClean="0"/>
              <a:t>represented by a set of samples</a:t>
            </a:r>
            <a:r>
              <a:rPr lang="en-US" dirty="0" smtClean="0"/>
              <a:t> drawn from this distribution.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While this representation is </a:t>
            </a:r>
            <a:r>
              <a:rPr lang="en-US" u="sng" dirty="0" smtClean="0">
                <a:solidFill>
                  <a:srgbClr val="800000"/>
                </a:solidFill>
              </a:rPr>
              <a:t>approximate</a:t>
            </a:r>
            <a:r>
              <a:rPr lang="en-US" dirty="0" smtClean="0">
                <a:solidFill>
                  <a:srgbClr val="800000"/>
                </a:solidFill>
              </a:rPr>
              <a:t>, it is </a:t>
            </a:r>
            <a:r>
              <a:rPr lang="en-US" u="sng" dirty="0" smtClean="0">
                <a:solidFill>
                  <a:srgbClr val="800000"/>
                </a:solidFill>
              </a:rPr>
              <a:t>nonparametric</a:t>
            </a:r>
            <a:r>
              <a:rPr lang="en-US" dirty="0" smtClean="0">
                <a:solidFill>
                  <a:srgbClr val="800000"/>
                </a:solidFill>
              </a:rPr>
              <a:t>. </a:t>
            </a:r>
            <a:endParaRPr lang="en-US" dirty="0">
              <a:solidFill>
                <a:srgbClr val="800000"/>
              </a:solidFill>
            </a:endParaRPr>
          </a:p>
          <a:p>
            <a:r>
              <a:rPr lang="en-US" dirty="0" smtClean="0"/>
              <a:t>Therefore it can represent a </a:t>
            </a:r>
            <a:r>
              <a:rPr lang="en-US" u="sng" dirty="0" smtClean="0"/>
              <a:t>much broader space</a:t>
            </a:r>
            <a:r>
              <a:rPr lang="en-US" dirty="0" smtClean="0"/>
              <a:t> of distributions than Gaussians.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Furthermore, PF can represent </a:t>
            </a:r>
            <a:r>
              <a:rPr lang="en-US" u="sng" dirty="0" smtClean="0">
                <a:solidFill>
                  <a:srgbClr val="800000"/>
                </a:solidFill>
              </a:rPr>
              <a:t>non-linear transformations</a:t>
            </a:r>
            <a:r>
              <a:rPr lang="en-US" dirty="0" smtClean="0">
                <a:solidFill>
                  <a:srgbClr val="800000"/>
                </a:solidFill>
              </a:rPr>
              <a:t> of random variables.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8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PF,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1143000"/>
          </a:xfrm>
        </p:spPr>
        <p:txBody>
          <a:bodyPr/>
          <a:lstStyle/>
          <a:p>
            <a:r>
              <a:rPr lang="en-US" dirty="0" smtClean="0"/>
              <a:t>In PFs the </a:t>
            </a:r>
            <a:r>
              <a:rPr lang="en-US" u="sng" dirty="0" smtClean="0"/>
              <a:t>samples</a:t>
            </a:r>
            <a:r>
              <a:rPr lang="en-US" dirty="0" smtClean="0"/>
              <a:t> of a posterior distribution are </a:t>
            </a:r>
            <a:r>
              <a:rPr lang="en-US" u="sng" dirty="0" smtClean="0"/>
              <a:t>called particles</a:t>
            </a:r>
            <a:r>
              <a:rPr lang="en-US" dirty="0" smtClean="0"/>
              <a:t> and denoted by: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3657600"/>
            <a:ext cx="838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Each particle 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   (with 1≤ 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 ≤ 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) is an </a:t>
            </a:r>
            <a:r>
              <a:rPr lang="en-US" u="sng" dirty="0" smtClean="0">
                <a:solidFill>
                  <a:srgbClr val="800000"/>
                </a:solidFill>
              </a:rPr>
              <a:t>instantiation of the state</a:t>
            </a:r>
            <a:r>
              <a:rPr lang="en-US" dirty="0" smtClean="0">
                <a:solidFill>
                  <a:srgbClr val="800000"/>
                </a:solidFill>
              </a:rPr>
              <a:t> at time </a:t>
            </a:r>
            <a:r>
              <a:rPr lang="en-US" i="1" dirty="0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. 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 is the # of particles in the particle set 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err="1" smtClean="0">
                <a:solidFill>
                  <a:srgbClr val="800000"/>
                </a:solidFill>
              </a:rPr>
              <a:t>.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 is large ≈1000</a:t>
            </a:r>
          </a:p>
          <a:p>
            <a:r>
              <a:rPr lang="en-US" dirty="0" smtClean="0"/>
              <a:t>A particle is a </a:t>
            </a:r>
            <a:r>
              <a:rPr lang="en-US" b="1" u="sng" dirty="0" smtClean="0"/>
              <a:t>hypothesis</a:t>
            </a:r>
            <a:r>
              <a:rPr lang="en-US" dirty="0" smtClean="0"/>
              <a:t> as to what the true world </a:t>
            </a:r>
            <a:r>
              <a:rPr lang="en-US" u="sng" dirty="0" smtClean="0"/>
              <a:t>state may be </a:t>
            </a:r>
            <a:r>
              <a:rPr lang="en-US" dirty="0" smtClean="0"/>
              <a:t>at time </a:t>
            </a:r>
            <a:r>
              <a:rPr lang="en-US" i="1" dirty="0" smtClean="0"/>
              <a:t>t</a:t>
            </a:r>
            <a:r>
              <a:rPr lang="en-US" dirty="0" smtClean="0"/>
              <a:t>.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964802"/>
              </p:ext>
            </p:extLst>
          </p:nvPr>
        </p:nvGraphicFramePr>
        <p:xfrm>
          <a:off x="3048000" y="2819400"/>
          <a:ext cx="2980489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1244600" imgH="241300" progId="Equation.3">
                  <p:embed/>
                </p:oleObj>
              </mc:Choice>
              <mc:Fallback>
                <p:oleObj name="Equation" r:id="rId3" imgW="1244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2819400"/>
                        <a:ext cx="2980489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43200" y="3581400"/>
            <a:ext cx="5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[</a:t>
            </a:r>
            <a:r>
              <a:rPr lang="en-US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m</a:t>
            </a: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]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080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16002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likelihood</a:t>
            </a:r>
            <a:r>
              <a:rPr lang="en-US" dirty="0" smtClean="0"/>
              <a:t> for a state hypothesis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 to be included in the particle set </a:t>
            </a:r>
            <a:r>
              <a:rPr lang="en-US" i="1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 is </a:t>
            </a:r>
            <a:r>
              <a:rPr lang="en-US" u="sng" dirty="0" smtClean="0"/>
              <a:t>proportional</a:t>
            </a:r>
            <a:r>
              <a:rPr lang="en-US" dirty="0" smtClean="0"/>
              <a:t> to its Bayes filter posterior </a:t>
            </a:r>
            <a:r>
              <a:rPr lang="en-US" i="1" dirty="0" err="1" smtClean="0"/>
              <a:t>bel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4191000"/>
            <a:ext cx="8534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The </a:t>
            </a:r>
            <a:r>
              <a:rPr lang="en-US" u="sng" dirty="0" smtClean="0">
                <a:solidFill>
                  <a:srgbClr val="800000"/>
                </a:solidFill>
              </a:rPr>
              <a:t>denser a sub-region </a:t>
            </a:r>
            <a:r>
              <a:rPr lang="en-US" dirty="0" smtClean="0">
                <a:solidFill>
                  <a:srgbClr val="800000"/>
                </a:solidFill>
              </a:rPr>
              <a:t>of state space is </a:t>
            </a:r>
            <a:r>
              <a:rPr lang="en-US" u="sng" dirty="0" smtClean="0">
                <a:solidFill>
                  <a:srgbClr val="800000"/>
                </a:solidFill>
              </a:rPr>
              <a:t>populated</a:t>
            </a:r>
            <a:r>
              <a:rPr lang="en-US" dirty="0" smtClean="0">
                <a:solidFill>
                  <a:srgbClr val="800000"/>
                </a:solidFill>
              </a:rPr>
              <a:t> by samples the </a:t>
            </a:r>
            <a:r>
              <a:rPr lang="en-US" u="sng" dirty="0" smtClean="0">
                <a:solidFill>
                  <a:srgbClr val="800000"/>
                </a:solidFill>
              </a:rPr>
              <a:t>more likely</a:t>
            </a:r>
            <a:r>
              <a:rPr lang="en-US" dirty="0" smtClean="0">
                <a:solidFill>
                  <a:srgbClr val="800000"/>
                </a:solidFill>
              </a:rPr>
              <a:t> it is that the </a:t>
            </a:r>
            <a:r>
              <a:rPr lang="en-US" u="sng" dirty="0" smtClean="0">
                <a:solidFill>
                  <a:srgbClr val="800000"/>
                </a:solidFill>
              </a:rPr>
              <a:t>true state</a:t>
            </a:r>
            <a:r>
              <a:rPr lang="en-US" dirty="0" smtClean="0">
                <a:solidFill>
                  <a:srgbClr val="800000"/>
                </a:solidFill>
              </a:rPr>
              <a:t> falls into this region.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981053"/>
              </p:ext>
            </p:extLst>
          </p:nvPr>
        </p:nvGraphicFramePr>
        <p:xfrm>
          <a:off x="2819400" y="3276600"/>
          <a:ext cx="2828424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0" name="Equation" r:id="rId3" imgW="1181100" imgH="241300" progId="Equation.3">
                  <p:embed/>
                </p:oleObj>
              </mc:Choice>
              <mc:Fallback>
                <p:oleObj name="Equation" r:id="rId3" imgW="1181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3276600"/>
                        <a:ext cx="2828424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43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all other Bayes filter algorithms, the particle filter </a:t>
            </a:r>
            <a:r>
              <a:rPr lang="en-US" u="sng" dirty="0"/>
              <a:t>constructs</a:t>
            </a:r>
            <a:r>
              <a:rPr lang="en-US" dirty="0"/>
              <a:t> the belief </a:t>
            </a:r>
            <a:r>
              <a:rPr lang="en-US" i="1" dirty="0" err="1"/>
              <a:t>bel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</a:t>
            </a:r>
            <a:r>
              <a:rPr lang="en-US" u="sng" dirty="0"/>
              <a:t>recursively</a:t>
            </a:r>
            <a:r>
              <a:rPr lang="en-US" dirty="0"/>
              <a:t> from the </a:t>
            </a:r>
            <a:r>
              <a:rPr lang="en-US" i="1" dirty="0" err="1"/>
              <a:t>bel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baseline="-25000" dirty="0"/>
              <a:t>t-1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Since beliefs are represented by a set of particles this means that particle filters </a:t>
            </a:r>
            <a:r>
              <a:rPr lang="en-US" u="sng" dirty="0" smtClean="0">
                <a:solidFill>
                  <a:srgbClr val="800000"/>
                </a:solidFill>
              </a:rPr>
              <a:t>construct</a:t>
            </a:r>
            <a:r>
              <a:rPr lang="en-US" dirty="0" smtClean="0">
                <a:solidFill>
                  <a:srgbClr val="800000"/>
                </a:solidFill>
              </a:rPr>
              <a:t> the particle set </a:t>
            </a:r>
            <a:r>
              <a:rPr lang="en-US" i="1" u="sng" dirty="0" err="1" smtClean="0">
                <a:solidFill>
                  <a:srgbClr val="800000"/>
                </a:solidFill>
              </a:rPr>
              <a:t>X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 recursively </a:t>
            </a:r>
            <a:r>
              <a:rPr lang="en-US" u="sng" dirty="0" smtClean="0">
                <a:solidFill>
                  <a:srgbClr val="800000"/>
                </a:solidFill>
              </a:rPr>
              <a:t>from</a:t>
            </a:r>
            <a:r>
              <a:rPr lang="en-US" dirty="0" smtClean="0">
                <a:solidFill>
                  <a:srgbClr val="800000"/>
                </a:solidFill>
              </a:rPr>
              <a:t> the set </a:t>
            </a:r>
            <a:r>
              <a:rPr lang="en-US" i="1" u="sng" dirty="0" smtClean="0">
                <a:solidFill>
                  <a:srgbClr val="800000"/>
                </a:solidFill>
              </a:rPr>
              <a:t>X</a:t>
            </a:r>
            <a:r>
              <a:rPr lang="en-US" i="1" u="sng" baseline="-25000" dirty="0" smtClean="0">
                <a:solidFill>
                  <a:srgbClr val="800000"/>
                </a:solidFill>
              </a:rPr>
              <a:t>t</a:t>
            </a:r>
            <a:r>
              <a:rPr lang="en-US" u="sng" baseline="-25000" dirty="0" smtClean="0">
                <a:solidFill>
                  <a:srgbClr val="800000"/>
                </a:solidFill>
              </a:rPr>
              <a:t>-1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u="sng" dirty="0" smtClean="0"/>
              <a:t>Sampling</a:t>
            </a:r>
            <a:r>
              <a:rPr lang="en-US" dirty="0" smtClean="0"/>
              <a:t> is done for each particle using the </a:t>
            </a:r>
            <a:r>
              <a:rPr lang="en-US" u="sng" dirty="0" smtClean="0"/>
              <a:t>state transition model</a:t>
            </a:r>
            <a:r>
              <a:rPr lang="en-US" dirty="0" smtClean="0"/>
              <a:t>.</a:t>
            </a:r>
          </a:p>
          <a:p>
            <a:r>
              <a:rPr lang="en-US" i="1" dirty="0" smtClean="0">
                <a:solidFill>
                  <a:srgbClr val="800000"/>
                </a:solidFill>
              </a:rPr>
              <a:t>Importance factors</a:t>
            </a:r>
            <a:r>
              <a:rPr lang="en-US" dirty="0" smtClean="0">
                <a:solidFill>
                  <a:srgbClr val="800000"/>
                </a:solidFill>
              </a:rPr>
              <a:t> are used to </a:t>
            </a:r>
            <a:r>
              <a:rPr lang="en-US" u="sng" dirty="0" smtClean="0">
                <a:solidFill>
                  <a:srgbClr val="800000"/>
                </a:solidFill>
              </a:rPr>
              <a:t>incorporate</a:t>
            </a:r>
            <a:r>
              <a:rPr lang="en-US" dirty="0" smtClean="0">
                <a:solidFill>
                  <a:srgbClr val="800000"/>
                </a:solidFill>
              </a:rPr>
              <a:t> the </a:t>
            </a:r>
            <a:r>
              <a:rPr lang="en-US" u="sng" dirty="0" smtClean="0">
                <a:solidFill>
                  <a:srgbClr val="800000"/>
                </a:solidFill>
              </a:rPr>
              <a:t>measurement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err="1" smtClean="0">
                <a:solidFill>
                  <a:srgbClr val="800000"/>
                </a:solidFill>
              </a:rPr>
              <a:t>z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i="1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under the particle 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endParaRPr lang="en-US" i="1" baseline="-25000" dirty="0">
              <a:solidFill>
                <a:srgbClr val="8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particle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420878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8400" y="1828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sampling from the state transition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8956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importance factor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91000" y="3124200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2209800"/>
            <a:ext cx="1066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3600" y="4038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resampling or importance sampling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486400" y="3886200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98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407400" cy="46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Initiate with a uniform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76400"/>
            <a:ext cx="7969552" cy="45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8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particle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420878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8400" y="1828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sampling from the state transition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8956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importance factor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91000" y="3124200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2209800"/>
            <a:ext cx="1066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3600" y="4038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resampling or importance sampling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486400" y="3886200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89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153400" cy="838200"/>
          </a:xfrm>
        </p:spPr>
        <p:txBody>
          <a:bodyPr/>
          <a:lstStyle/>
          <a:p>
            <a:r>
              <a:rPr lang="en-US" dirty="0" smtClean="0"/>
              <a:t>Find weights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8392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weights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95400"/>
            <a:ext cx="8801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7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33400" y="1676400"/>
            <a:ext cx="8382000" cy="1524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534400" cy="533400"/>
          </a:xfrm>
        </p:spPr>
        <p:txBody>
          <a:bodyPr/>
          <a:lstStyle/>
          <a:p>
            <a:r>
              <a:rPr lang="en-US">
                <a:latin typeface="Arial" charset="0"/>
              </a:rPr>
              <a:t>Autonomous mobile robots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5E4B7E-2A50-C649-81B0-84D14367BA6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0" y="1828800"/>
            <a:ext cx="1981200" cy="457200"/>
          </a:xfrm>
          <a:prstGeom prst="rect">
            <a:avLst/>
          </a:prstGeom>
          <a:solidFill>
            <a:srgbClr val="6699FF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Vehicle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600" y="1828800"/>
            <a:ext cx="1676400" cy="457200"/>
          </a:xfrm>
          <a:prstGeom prst="rect">
            <a:avLst/>
          </a:prstGeom>
          <a:solidFill>
            <a:srgbClr val="6699FF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Actuators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781800" y="1828800"/>
            <a:ext cx="1905000" cy="457200"/>
          </a:xfrm>
          <a:prstGeom prst="rect">
            <a:avLst/>
          </a:prstGeom>
          <a:solidFill>
            <a:srgbClr val="6699FF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Sensors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800" y="2514600"/>
            <a:ext cx="1524000" cy="381000"/>
          </a:xfrm>
          <a:prstGeom prst="rect">
            <a:avLst/>
          </a:prstGeom>
          <a:solidFill>
            <a:srgbClr val="6699FF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Control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4953000"/>
            <a:ext cx="3733800" cy="5334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Localization &amp; mapping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3400" y="3581400"/>
            <a:ext cx="1905000" cy="457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Localization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00200" y="3429000"/>
            <a:ext cx="2209800" cy="7620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Path &amp; motion planning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1800" y="3581400"/>
            <a:ext cx="1905000" cy="457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Perception</a:t>
            </a:r>
          </a:p>
        </p:txBody>
      </p:sp>
      <p:sp>
        <p:nvSpPr>
          <p:cNvPr id="30733" name="TextBox 18"/>
          <p:cNvSpPr txBox="1">
            <a:spLocks noChangeArrowheads="1"/>
          </p:cNvSpPr>
          <p:nvPr/>
        </p:nvSpPr>
        <p:spPr bwMode="auto">
          <a:xfrm rot="-5400000">
            <a:off x="-253207" y="786607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autonomy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304800" y="1676400"/>
            <a:ext cx="228600" cy="4343400"/>
          </a:xfrm>
          <a:prstGeom prst="downArrow">
            <a:avLst/>
          </a:prstGeom>
          <a:gradFill>
            <a:gsLst>
              <a:gs pos="12000">
                <a:srgbClr val="6699FF"/>
              </a:gs>
              <a:gs pos="100000">
                <a:srgbClr val="FF0000"/>
              </a:gs>
              <a:gs pos="31000">
                <a:srgbClr val="008000"/>
              </a:gs>
              <a:gs pos="53000">
                <a:srgbClr val="FFFF00"/>
              </a:gs>
              <a:gs pos="86000">
                <a:srgbClr val="FF6600"/>
              </a:gs>
              <a:gs pos="64000">
                <a:srgbClr val="FFFF00"/>
              </a:gs>
            </a:gsLst>
            <a:lin ang="558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5" name="TextBox 20"/>
          <p:cNvSpPr txBox="1">
            <a:spLocks noChangeArrowheads="1"/>
          </p:cNvSpPr>
          <p:nvPr/>
        </p:nvSpPr>
        <p:spPr bwMode="auto">
          <a:xfrm>
            <a:off x="1219200" y="2667000"/>
            <a:ext cx="266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3366FF"/>
                </a:solidFill>
                <a:latin typeface="Times New Roman" charset="0"/>
                <a:cs typeface="Times New Roman" charset="0"/>
              </a:rPr>
              <a:t>Vehicle autonomy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3400" y="3276600"/>
            <a:ext cx="8382000" cy="1371600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19600" y="1066800"/>
            <a:ext cx="1524000" cy="457200"/>
          </a:xfrm>
          <a:prstGeom prst="rect">
            <a:avLst/>
          </a:prstGeom>
          <a:solidFill>
            <a:srgbClr val="6699FF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Vehicle</a:t>
            </a:r>
          </a:p>
        </p:txBody>
      </p:sp>
      <p:sp>
        <p:nvSpPr>
          <p:cNvPr id="30738" name="TextBox 25"/>
          <p:cNvSpPr txBox="1">
            <a:spLocks noChangeArrowheads="1"/>
          </p:cNvSpPr>
          <p:nvPr/>
        </p:nvSpPr>
        <p:spPr bwMode="auto">
          <a:xfrm>
            <a:off x="1143000" y="5410200"/>
            <a:ext cx="401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6600"/>
                </a:solidFill>
                <a:latin typeface="Times New Roman" charset="0"/>
                <a:cs typeface="Times New Roman" charset="0"/>
              </a:rPr>
              <a:t>Independent from environment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3400" y="4724400"/>
            <a:ext cx="8382000" cy="1219200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30740" name="TextBox 27"/>
          <p:cNvSpPr txBox="1">
            <a:spLocks noChangeArrowheads="1"/>
          </p:cNvSpPr>
          <p:nvPr/>
        </p:nvSpPr>
        <p:spPr bwMode="auto">
          <a:xfrm>
            <a:off x="1219200" y="4191000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Times New Roman" charset="0"/>
              </a:rPr>
              <a:t>Independent from user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1866900"/>
            <a:ext cx="381000" cy="381000"/>
          </a:xfrm>
          <a:prstGeom prst="ellipse">
            <a:avLst/>
          </a:prstGeom>
          <a:solidFill>
            <a:srgbClr val="66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Elbow Connector 34"/>
          <p:cNvCxnSpPr>
            <a:stCxn id="8" idx="2"/>
            <a:endCxn id="9" idx="3"/>
          </p:cNvCxnSpPr>
          <p:nvPr/>
        </p:nvCxnSpPr>
        <p:spPr>
          <a:xfrm rot="5400000">
            <a:off x="6667500" y="1638300"/>
            <a:ext cx="419100" cy="1714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9" idx="1"/>
            <a:endCxn id="29" idx="4"/>
          </p:cNvCxnSpPr>
          <p:nvPr/>
        </p:nvCxnSpPr>
        <p:spPr>
          <a:xfrm rot="10800000">
            <a:off x="1104900" y="2247900"/>
            <a:ext cx="3390900" cy="4572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9" idx="6"/>
            <a:endCxn id="7" idx="1"/>
          </p:cNvCxnSpPr>
          <p:nvPr/>
        </p:nvCxnSpPr>
        <p:spPr>
          <a:xfrm>
            <a:off x="1295400" y="2057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3"/>
            <a:endCxn id="6" idx="1"/>
          </p:cNvCxnSpPr>
          <p:nvPr/>
        </p:nvCxnSpPr>
        <p:spPr>
          <a:xfrm>
            <a:off x="3429000" y="20574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" idx="3"/>
            <a:endCxn id="8" idx="1"/>
          </p:cNvCxnSpPr>
          <p:nvPr/>
        </p:nvCxnSpPr>
        <p:spPr>
          <a:xfrm>
            <a:off x="6172200" y="2057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15" idx="0"/>
          </p:cNvCxnSpPr>
          <p:nvPr/>
        </p:nvCxnSpPr>
        <p:spPr>
          <a:xfrm>
            <a:off x="7734300" y="2286000"/>
            <a:ext cx="0" cy="12954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1"/>
            <a:endCxn id="11" idx="3"/>
          </p:cNvCxnSpPr>
          <p:nvPr/>
        </p:nvCxnSpPr>
        <p:spPr>
          <a:xfrm flipH="1">
            <a:off x="6248400" y="3810000"/>
            <a:ext cx="533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1"/>
            <a:endCxn id="12" idx="3"/>
          </p:cNvCxnSpPr>
          <p:nvPr/>
        </p:nvCxnSpPr>
        <p:spPr>
          <a:xfrm flipH="1">
            <a:off x="3810000" y="3810000"/>
            <a:ext cx="533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2" idx="1"/>
            <a:endCxn id="29" idx="2"/>
          </p:cNvCxnSpPr>
          <p:nvPr/>
        </p:nvCxnSpPr>
        <p:spPr>
          <a:xfrm rot="10800000">
            <a:off x="914400" y="2057400"/>
            <a:ext cx="685800" cy="1752600"/>
          </a:xfrm>
          <a:prstGeom prst="bentConnector3">
            <a:avLst>
              <a:gd name="adj1" fmla="val 133333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5" idx="2"/>
            <a:endCxn id="10" idx="3"/>
          </p:cNvCxnSpPr>
          <p:nvPr/>
        </p:nvCxnSpPr>
        <p:spPr>
          <a:xfrm rot="5400000">
            <a:off x="6896100" y="4381500"/>
            <a:ext cx="1181100" cy="4953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0" idx="1"/>
            <a:endCxn id="12" idx="2"/>
          </p:cNvCxnSpPr>
          <p:nvPr/>
        </p:nvCxnSpPr>
        <p:spPr>
          <a:xfrm rot="10800000">
            <a:off x="2705100" y="4191000"/>
            <a:ext cx="800100" cy="10287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5" idx="2"/>
            <a:endCxn id="6" idx="0"/>
          </p:cNvCxnSpPr>
          <p:nvPr/>
        </p:nvCxnSpPr>
        <p:spPr>
          <a:xfrm>
            <a:off x="5181600" y="15240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particle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420878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8400" y="1828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sampling from the state transition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8956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importance factor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91000" y="3124200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2209800"/>
            <a:ext cx="1066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3600" y="4038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resampling or importance sampling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486400" y="3886200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63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Resample based on </a:t>
            </a:r>
            <a:r>
              <a:rPr lang="en-US" u="sng" dirty="0" smtClean="0"/>
              <a:t>weights</a:t>
            </a:r>
            <a:endParaRPr lang="en-US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1"/>
            <a:ext cx="8382000" cy="46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5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particle 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420878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8400" y="18288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sampling from the state transition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8956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importance factor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91000" y="3124200"/>
            <a:ext cx="1524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05400" y="2209800"/>
            <a:ext cx="1066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3600" y="40386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resampling or importance sampling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486400" y="3886200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73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Resampling</a:t>
            </a:r>
            <a:r>
              <a:rPr lang="en-US" dirty="0" smtClean="0"/>
              <a:t> transforms a </a:t>
            </a:r>
            <a:r>
              <a:rPr lang="en-US" u="sng" dirty="0" smtClean="0"/>
              <a:t>particle set</a:t>
            </a:r>
            <a:r>
              <a:rPr lang="en-US" dirty="0" smtClean="0"/>
              <a:t> of M particles into </a:t>
            </a:r>
            <a:r>
              <a:rPr lang="en-US" u="sng" dirty="0" smtClean="0"/>
              <a:t>another particle set </a:t>
            </a:r>
            <a:r>
              <a:rPr lang="en-US" dirty="0" smtClean="0"/>
              <a:t>of the same size.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By </a:t>
            </a:r>
            <a:r>
              <a:rPr lang="en-US" u="sng" dirty="0" smtClean="0">
                <a:solidFill>
                  <a:srgbClr val="800000"/>
                </a:solidFill>
              </a:rPr>
              <a:t>incorporating</a:t>
            </a:r>
            <a:r>
              <a:rPr lang="en-US" dirty="0" smtClean="0">
                <a:solidFill>
                  <a:srgbClr val="800000"/>
                </a:solidFill>
              </a:rPr>
              <a:t> the </a:t>
            </a:r>
            <a:r>
              <a:rPr lang="en-US" u="sng" dirty="0" smtClean="0">
                <a:solidFill>
                  <a:srgbClr val="800000"/>
                </a:solidFill>
              </a:rPr>
              <a:t>importance weights </a:t>
            </a:r>
            <a:r>
              <a:rPr lang="en-US" dirty="0" smtClean="0">
                <a:solidFill>
                  <a:srgbClr val="800000"/>
                </a:solidFill>
              </a:rPr>
              <a:t>into the resampling process, the </a:t>
            </a:r>
            <a:r>
              <a:rPr lang="en-US" u="sng" dirty="0" smtClean="0">
                <a:solidFill>
                  <a:srgbClr val="800000"/>
                </a:solidFill>
              </a:rPr>
              <a:t>distribution</a:t>
            </a:r>
            <a:r>
              <a:rPr lang="en-US" dirty="0" smtClean="0">
                <a:solidFill>
                  <a:srgbClr val="800000"/>
                </a:solidFill>
              </a:rPr>
              <a:t> of the particles </a:t>
            </a:r>
            <a:r>
              <a:rPr lang="en-US" u="sng" dirty="0" smtClean="0">
                <a:solidFill>
                  <a:srgbClr val="800000"/>
                </a:solidFill>
              </a:rPr>
              <a:t>changes</a:t>
            </a:r>
            <a:r>
              <a:rPr lang="en-US" dirty="0" smtClean="0">
                <a:solidFill>
                  <a:srgbClr val="800000"/>
                </a:solidFill>
              </a:rPr>
              <a:t>:</a:t>
            </a:r>
          </a:p>
          <a:p>
            <a:pPr lvl="1"/>
            <a:r>
              <a:rPr lang="en-US" dirty="0" smtClean="0"/>
              <a:t>Before the resampling distributed according to: 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After the resampling distributed according to the posterior: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125859"/>
              </p:ext>
            </p:extLst>
          </p:nvPr>
        </p:nvGraphicFramePr>
        <p:xfrm>
          <a:off x="2895600" y="4876800"/>
          <a:ext cx="3581400" cy="546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1" name="Equation" r:id="rId3" imgW="1663700" imgH="254000" progId="Equation.3">
                  <p:embed/>
                </p:oleObj>
              </mc:Choice>
              <mc:Fallback>
                <p:oleObj name="Equation" r:id="rId3" imgW="1663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4876800"/>
                        <a:ext cx="3581400" cy="546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334430"/>
              </p:ext>
            </p:extLst>
          </p:nvPr>
        </p:nvGraphicFramePr>
        <p:xfrm>
          <a:off x="7010400" y="3733800"/>
          <a:ext cx="1066800" cy="59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2" name="Equation" r:id="rId5" imgW="457200" imgH="254000" progId="Equation.3">
                  <p:embed/>
                </p:oleObj>
              </mc:Choice>
              <mc:Fallback>
                <p:oleObj name="Equation" r:id="rId5" imgW="457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10400" y="3733800"/>
                        <a:ext cx="1066800" cy="592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93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2971800"/>
          </a:xfrm>
        </p:spPr>
        <p:txBody>
          <a:bodyPr/>
          <a:lstStyle/>
          <a:p>
            <a:r>
              <a:rPr lang="en-US" dirty="0" smtClean="0"/>
              <a:t>The resulting sample set usually possesses </a:t>
            </a:r>
            <a:r>
              <a:rPr lang="en-US" u="sng" dirty="0" smtClean="0"/>
              <a:t>many duplicates</a:t>
            </a:r>
            <a:r>
              <a:rPr lang="en-US" dirty="0" smtClean="0"/>
              <a:t>, since particles are drawn with replacement.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resampling step has the important function to </a:t>
            </a:r>
            <a:r>
              <a:rPr lang="en-US" u="sng" dirty="0" smtClean="0">
                <a:solidFill>
                  <a:srgbClr val="800000"/>
                </a:solidFill>
              </a:rPr>
              <a:t>force particles</a:t>
            </a:r>
            <a:r>
              <a:rPr lang="en-US" dirty="0" smtClean="0">
                <a:solidFill>
                  <a:srgbClr val="800000"/>
                </a:solidFill>
              </a:rPr>
              <a:t> back to the </a:t>
            </a:r>
            <a:r>
              <a:rPr lang="en-US" u="sng" dirty="0" smtClean="0">
                <a:solidFill>
                  <a:srgbClr val="800000"/>
                </a:solidFill>
              </a:rPr>
              <a:t>posterior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err="1" smtClean="0">
                <a:solidFill>
                  <a:srgbClr val="800000"/>
                </a:solidFill>
              </a:rPr>
              <a:t>bel</a:t>
            </a:r>
            <a:r>
              <a:rPr lang="en-US" dirty="0" smtClean="0">
                <a:solidFill>
                  <a:srgbClr val="800000"/>
                </a:solidFill>
              </a:rPr>
              <a:t>(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5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2743200"/>
          </a:xfrm>
        </p:spPr>
        <p:txBody>
          <a:bodyPr/>
          <a:lstStyle/>
          <a:p>
            <a:r>
              <a:rPr lang="en-US" dirty="0" smtClean="0"/>
              <a:t>The problem at hand is to </a:t>
            </a:r>
            <a:r>
              <a:rPr lang="en-US" u="sng" dirty="0" smtClean="0"/>
              <a:t>compute an expectation</a:t>
            </a:r>
            <a:r>
              <a:rPr lang="en-US" dirty="0" smtClean="0"/>
              <a:t> over a probability density function </a:t>
            </a:r>
            <a:r>
              <a:rPr lang="en-US" i="1" u="sng" dirty="0" smtClean="0"/>
              <a:t>f</a:t>
            </a:r>
            <a:r>
              <a:rPr lang="en-US" dirty="0" smtClean="0"/>
              <a:t>, but we are only given samples generated from a </a:t>
            </a:r>
            <a:r>
              <a:rPr lang="en-US" u="sng" dirty="0" smtClean="0"/>
              <a:t>different PDF</a:t>
            </a:r>
            <a:r>
              <a:rPr lang="en-US" dirty="0" smtClean="0"/>
              <a:t>, </a:t>
            </a:r>
            <a:r>
              <a:rPr lang="en-US" i="1" dirty="0" smtClean="0"/>
              <a:t>g</a:t>
            </a:r>
            <a:r>
              <a:rPr lang="en-US" dirty="0" smtClean="0"/>
              <a:t>.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For example </a:t>
            </a:r>
            <a:r>
              <a:rPr lang="en-US" dirty="0" smtClean="0">
                <a:solidFill>
                  <a:srgbClr val="800000"/>
                </a:solidFill>
              </a:rPr>
              <a:t>we might be interested in an expectation that: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972000"/>
              </p:ext>
            </p:extLst>
          </p:nvPr>
        </p:nvGraphicFramePr>
        <p:xfrm>
          <a:off x="1344289" y="3374382"/>
          <a:ext cx="914400" cy="409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8" name="Equation" r:id="rId3" imgW="368300" imgH="165100" progId="Equation.3">
                  <p:embed/>
                </p:oleObj>
              </mc:Choice>
              <mc:Fallback>
                <p:oleObj name="Equation" r:id="rId3" imgW="368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4289" y="3374382"/>
                        <a:ext cx="914400" cy="409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702214"/>
              </p:ext>
            </p:extLst>
          </p:nvPr>
        </p:nvGraphicFramePr>
        <p:xfrm>
          <a:off x="2743200" y="3886200"/>
          <a:ext cx="4038600" cy="2006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9" name="Equation" r:id="rId5" imgW="1968500" imgH="977900" progId="Equation.3">
                  <p:embed/>
                </p:oleObj>
              </mc:Choice>
              <mc:Fallback>
                <p:oleObj name="Equation" r:id="rId5" imgW="19685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3886200"/>
                        <a:ext cx="4038600" cy="2006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800" y="4495800"/>
            <a:ext cx="183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indicator function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2517852" y="4267200"/>
            <a:ext cx="758748" cy="413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124200" y="4572000"/>
            <a:ext cx="762000" cy="8382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" y="5410200"/>
            <a:ext cx="174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weighting factor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) &gt; 0,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)&gt;0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09800" y="5181600"/>
            <a:ext cx="758748" cy="413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00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"/>
            <a:ext cx="4495800" cy="2519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81000"/>
            <a:ext cx="4605867" cy="259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352800"/>
            <a:ext cx="5143500" cy="288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3600" y="914400"/>
            <a:ext cx="200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Target distribution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152400"/>
            <a:ext cx="227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ED13B"/>
                </a:solidFill>
              </a:rPr>
              <a:t>Proposal distribution</a:t>
            </a:r>
            <a:endParaRPr lang="en-US" dirty="0">
              <a:solidFill>
                <a:srgbClr val="3E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49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1066800"/>
          </a:xfrm>
        </p:spPr>
        <p:txBody>
          <a:bodyPr/>
          <a:lstStyle/>
          <a:p>
            <a:r>
              <a:rPr lang="en-US" dirty="0" smtClean="0"/>
              <a:t>The empirical count of particles that fall into A converges to the </a:t>
            </a:r>
            <a:r>
              <a:rPr lang="en-US" u="sng" dirty="0" smtClean="0"/>
              <a:t>integral of </a:t>
            </a:r>
            <a:r>
              <a:rPr lang="en-US" i="1" u="sng" dirty="0" smtClean="0"/>
              <a:t>g</a:t>
            </a:r>
            <a:r>
              <a:rPr lang="en-US" u="sng" dirty="0" smtClean="0"/>
              <a:t> </a:t>
            </a:r>
            <a:r>
              <a:rPr lang="en-US" dirty="0" smtClean="0"/>
              <a:t>under 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628466"/>
              </p:ext>
            </p:extLst>
          </p:nvPr>
        </p:nvGraphicFramePr>
        <p:xfrm>
          <a:off x="2743200" y="2590800"/>
          <a:ext cx="3657600" cy="907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8" name="Equation" r:id="rId3" imgW="1790700" imgH="444500" progId="Equation.3">
                  <p:embed/>
                </p:oleObj>
              </mc:Choice>
              <mc:Fallback>
                <p:oleObj name="Equation" r:id="rId3" imgW="1790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2590800"/>
                        <a:ext cx="3657600" cy="907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3657600"/>
            <a:ext cx="853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To </a:t>
            </a:r>
            <a:r>
              <a:rPr lang="en-US" u="sng" dirty="0" smtClean="0">
                <a:solidFill>
                  <a:srgbClr val="800000"/>
                </a:solidFill>
              </a:rPr>
              <a:t>offset</a:t>
            </a:r>
            <a:r>
              <a:rPr lang="en-US" dirty="0" smtClean="0">
                <a:solidFill>
                  <a:srgbClr val="800000"/>
                </a:solidFill>
              </a:rPr>
              <a:t> this </a:t>
            </a:r>
            <a:r>
              <a:rPr lang="en-US" u="sng" dirty="0" smtClean="0">
                <a:solidFill>
                  <a:srgbClr val="800000"/>
                </a:solidFill>
              </a:rPr>
              <a:t>difference</a:t>
            </a:r>
            <a:r>
              <a:rPr lang="en-US" dirty="0" smtClean="0">
                <a:solidFill>
                  <a:srgbClr val="800000"/>
                </a:solidFill>
              </a:rPr>
              <a:t> between </a:t>
            </a:r>
            <a:r>
              <a:rPr lang="en-US" i="1" dirty="0" smtClean="0">
                <a:solidFill>
                  <a:srgbClr val="800000"/>
                </a:solidFill>
              </a:rPr>
              <a:t>f</a:t>
            </a:r>
            <a:r>
              <a:rPr lang="en-US" dirty="0" smtClean="0">
                <a:solidFill>
                  <a:srgbClr val="800000"/>
                </a:solidFill>
              </a:rPr>
              <a:t> and </a:t>
            </a:r>
            <a:r>
              <a:rPr lang="en-US" i="1" dirty="0" smtClean="0">
                <a:solidFill>
                  <a:srgbClr val="800000"/>
                </a:solidFill>
              </a:rPr>
              <a:t>g</a:t>
            </a:r>
            <a:r>
              <a:rPr lang="en-US" dirty="0" smtClean="0">
                <a:solidFill>
                  <a:srgbClr val="800000"/>
                </a:solidFill>
              </a:rPr>
              <a:t>, particles </a:t>
            </a:r>
            <a:r>
              <a:rPr lang="en-US" i="1" dirty="0" smtClean="0">
                <a:solidFill>
                  <a:srgbClr val="800000"/>
                </a:solidFill>
              </a:rPr>
              <a:t>x</a:t>
            </a:r>
            <a:r>
              <a:rPr lang="en-US" dirty="0" smtClean="0">
                <a:solidFill>
                  <a:srgbClr val="800000"/>
                </a:solidFill>
              </a:rPr>
              <a:t>[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] are </a:t>
            </a:r>
            <a:r>
              <a:rPr lang="en-US" u="sng" dirty="0" smtClean="0">
                <a:solidFill>
                  <a:srgbClr val="800000"/>
                </a:solidFill>
              </a:rPr>
              <a:t>weighted by the quotient</a:t>
            </a:r>
            <a:endParaRPr lang="en-US" u="sng" dirty="0">
              <a:solidFill>
                <a:srgbClr val="80000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47693"/>
              </p:ext>
            </p:extLst>
          </p:nvPr>
        </p:nvGraphicFramePr>
        <p:xfrm>
          <a:off x="3276600" y="4800600"/>
          <a:ext cx="2209800" cy="108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9" name="Equation" r:id="rId5" imgW="901700" imgH="444500" progId="Equation.3">
                  <p:embed/>
                </p:oleObj>
              </mc:Choice>
              <mc:Fallback>
                <p:oleObj name="Equation" r:id="rId5" imgW="901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4800600"/>
                        <a:ext cx="2209800" cy="108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968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1143000"/>
          </a:xfrm>
        </p:spPr>
        <p:txBody>
          <a:bodyPr/>
          <a:lstStyle/>
          <a:p>
            <a:r>
              <a:rPr lang="en-US" dirty="0" smtClean="0"/>
              <a:t>Importance weights are the </a:t>
            </a:r>
            <a:r>
              <a:rPr lang="en-US" u="sng" dirty="0" smtClean="0"/>
              <a:t>non-normalized probability mass</a:t>
            </a:r>
            <a:r>
              <a:rPr lang="en-US" dirty="0" smtClean="0"/>
              <a:t> of each particle: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24926"/>
              </p:ext>
            </p:extLst>
          </p:nvPr>
        </p:nvGraphicFramePr>
        <p:xfrm>
          <a:off x="2286000" y="2895600"/>
          <a:ext cx="483479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6" name="Equation" r:id="rId3" imgW="2565400" imgH="495300" progId="Equation.3">
                  <p:embed/>
                </p:oleObj>
              </mc:Choice>
              <mc:Fallback>
                <p:oleObj name="Equation" r:id="rId3" imgW="2565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2895600"/>
                        <a:ext cx="4834792" cy="93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48000" y="441960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normalizer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895600" y="3810000"/>
            <a:ext cx="4572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1000" y="4800600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Even though we generated particles for the density </a:t>
            </a:r>
            <a:r>
              <a:rPr lang="en-US" i="1" dirty="0" smtClean="0">
                <a:solidFill>
                  <a:srgbClr val="800000"/>
                </a:solidFill>
              </a:rPr>
              <a:t>g</a:t>
            </a:r>
            <a:r>
              <a:rPr lang="en-US" dirty="0" smtClean="0">
                <a:solidFill>
                  <a:srgbClr val="800000"/>
                </a:solidFill>
              </a:rPr>
              <a:t>, the appropriately weighted particles </a:t>
            </a:r>
            <a:r>
              <a:rPr lang="en-US" u="sng" dirty="0" smtClean="0">
                <a:solidFill>
                  <a:srgbClr val="800000"/>
                </a:solidFill>
              </a:rPr>
              <a:t>converge to the density </a:t>
            </a:r>
            <a:r>
              <a:rPr lang="en-US" i="1" u="sng" dirty="0" smtClean="0">
                <a:solidFill>
                  <a:srgbClr val="800000"/>
                </a:solidFill>
              </a:rPr>
              <a:t>f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34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1066800"/>
          </a:xfrm>
        </p:spPr>
        <p:txBody>
          <a:bodyPr/>
          <a:lstStyle/>
          <a:p>
            <a:r>
              <a:rPr lang="en-US" dirty="0" smtClean="0"/>
              <a:t>The density </a:t>
            </a:r>
            <a:r>
              <a:rPr lang="en-US" i="1" dirty="0" smtClean="0"/>
              <a:t>g</a:t>
            </a:r>
            <a:r>
              <a:rPr lang="en-US" dirty="0" smtClean="0"/>
              <a:t> corresponds to the product distribution, called the </a:t>
            </a:r>
            <a:r>
              <a:rPr lang="en-US" u="sng" dirty="0" smtClean="0"/>
              <a:t>proposal distribution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829724"/>
              </p:ext>
            </p:extLst>
          </p:nvPr>
        </p:nvGraphicFramePr>
        <p:xfrm>
          <a:off x="3124200" y="2819400"/>
          <a:ext cx="29624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9" name="Equation" r:id="rId3" imgW="1308100" imgH="215900" progId="Equation.3">
                  <p:embed/>
                </p:oleObj>
              </mc:Choice>
              <mc:Fallback>
                <p:oleObj name="Equation" r:id="rId3" imgW="1308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819400"/>
                        <a:ext cx="2962462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4404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58200" cy="4343400"/>
          </a:xfrm>
        </p:spPr>
        <p:txBody>
          <a:bodyPr/>
          <a:lstStyle/>
          <a:p>
            <a:r>
              <a:rPr lang="en-US" dirty="0" smtClean="0"/>
              <a:t>A popular alternative to Gaussian techniques are </a:t>
            </a:r>
            <a:r>
              <a:rPr lang="en-US" u="sng" dirty="0" smtClean="0"/>
              <a:t>nonparametric filters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Nonparametric filters </a:t>
            </a:r>
            <a:r>
              <a:rPr lang="en-US" u="sng" dirty="0" smtClean="0">
                <a:solidFill>
                  <a:srgbClr val="800000"/>
                </a:solidFill>
              </a:rPr>
              <a:t>do not rely</a:t>
            </a:r>
            <a:r>
              <a:rPr lang="en-US" dirty="0" smtClean="0">
                <a:solidFill>
                  <a:srgbClr val="800000"/>
                </a:solidFill>
              </a:rPr>
              <a:t> on a fixed </a:t>
            </a:r>
            <a:r>
              <a:rPr lang="en-US" u="sng" dirty="0" smtClean="0">
                <a:solidFill>
                  <a:srgbClr val="800000"/>
                </a:solidFill>
              </a:rPr>
              <a:t>functional</a:t>
            </a:r>
            <a:r>
              <a:rPr lang="en-US" dirty="0" smtClean="0">
                <a:solidFill>
                  <a:srgbClr val="800000"/>
                </a:solidFill>
              </a:rPr>
              <a:t> form of the posterior.</a:t>
            </a:r>
          </a:p>
          <a:p>
            <a:r>
              <a:rPr lang="en-US" dirty="0" smtClean="0"/>
              <a:t>Instead they </a:t>
            </a:r>
            <a:r>
              <a:rPr lang="en-US" u="sng" dirty="0" smtClean="0"/>
              <a:t>approximate posteriors</a:t>
            </a:r>
            <a:r>
              <a:rPr lang="en-US" dirty="0" smtClean="0"/>
              <a:t> by a </a:t>
            </a:r>
            <a:r>
              <a:rPr lang="en-US" u="sng" dirty="0" smtClean="0"/>
              <a:t>finite number of values</a:t>
            </a:r>
            <a:r>
              <a:rPr lang="en-US" dirty="0" smtClean="0"/>
              <a:t>, each roughly corresponding to a region in state space.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59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Propagate particles forward using motion constraints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56979"/>
            <a:ext cx="8416548" cy="47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hypothesized locations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128000" cy="45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7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And then repeat…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6019800"/>
            <a:ext cx="79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Andreas </a:t>
            </a:r>
            <a:r>
              <a:rPr lang="en-US" sz="1400" dirty="0" err="1" smtClean="0"/>
              <a:t>Svensson</a:t>
            </a:r>
            <a:r>
              <a:rPr lang="en-US" sz="1400" dirty="0"/>
              <a:t> http://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=aUkBa1zMKv4</a:t>
            </a:r>
          </a:p>
        </p:txBody>
      </p:sp>
      <p:pic>
        <p:nvPicPr>
          <p:cNvPr id="9" name="particle_filter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143000"/>
            <a:ext cx="8128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4637088"/>
          </a:xfrm>
        </p:spPr>
        <p:txBody>
          <a:bodyPr/>
          <a:lstStyle/>
          <a:p>
            <a:r>
              <a:rPr lang="en-US" b="1" dirty="0" smtClean="0"/>
              <a:t>Density estimation</a:t>
            </a:r>
            <a:r>
              <a:rPr lang="en-US" dirty="0" smtClean="0"/>
              <a:t>: the problem of </a:t>
            </a:r>
            <a:r>
              <a:rPr lang="en-US" u="sng" dirty="0" smtClean="0"/>
              <a:t>extracting a continuous density</a:t>
            </a:r>
            <a:r>
              <a:rPr lang="en-US" dirty="0" smtClean="0"/>
              <a:t> from PF samples is called density estimation.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 </a:t>
            </a:r>
            <a:r>
              <a:rPr lang="en-US" u="sng" dirty="0" smtClean="0">
                <a:solidFill>
                  <a:srgbClr val="800000"/>
                </a:solidFill>
              </a:rPr>
              <a:t>simple and efficient</a:t>
            </a:r>
            <a:r>
              <a:rPr lang="en-US" dirty="0" smtClean="0">
                <a:solidFill>
                  <a:srgbClr val="800000"/>
                </a:solidFill>
              </a:rPr>
              <a:t> approach to do so is to </a:t>
            </a:r>
            <a:r>
              <a:rPr lang="en-US" u="sng" dirty="0" smtClean="0">
                <a:solidFill>
                  <a:srgbClr val="800000"/>
                </a:solidFill>
              </a:rPr>
              <a:t>compute a Gaussian approximation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  <a:p>
            <a:r>
              <a:rPr lang="en-US" dirty="0" smtClean="0"/>
              <a:t>A Gaussian approximation captures only </a:t>
            </a:r>
            <a:r>
              <a:rPr lang="en-US" u="sng" dirty="0" smtClean="0"/>
              <a:t>basic properties of a density</a:t>
            </a:r>
            <a:r>
              <a:rPr lang="en-US" dirty="0" smtClean="0"/>
              <a:t> and is only appropriate if the density is </a:t>
            </a:r>
            <a:r>
              <a:rPr lang="en-US" u="sng" dirty="0" smtClean="0"/>
              <a:t>unimodal</a:t>
            </a:r>
            <a:r>
              <a:rPr lang="en-US" dirty="0" smtClean="0"/>
              <a:t>.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Multimodal</a:t>
            </a:r>
            <a:r>
              <a:rPr lang="en-US" dirty="0" smtClean="0">
                <a:solidFill>
                  <a:srgbClr val="800000"/>
                </a:solidFill>
              </a:rPr>
              <a:t> distributions require </a:t>
            </a:r>
            <a:r>
              <a:rPr lang="en-US" i="1" dirty="0" smtClean="0">
                <a:solidFill>
                  <a:srgbClr val="800000"/>
                </a:solidFill>
              </a:rPr>
              <a:t>k</a:t>
            </a:r>
            <a:r>
              <a:rPr lang="en-US" dirty="0" smtClean="0">
                <a:solidFill>
                  <a:srgbClr val="800000"/>
                </a:solidFill>
              </a:rPr>
              <a:t>-means to approximated the density with a </a:t>
            </a:r>
            <a:r>
              <a:rPr lang="en-US" u="sng" dirty="0" smtClean="0">
                <a:solidFill>
                  <a:srgbClr val="800000"/>
                </a:solidFill>
              </a:rPr>
              <a:t>mixture of Gaussians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2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method is to </a:t>
            </a:r>
            <a:r>
              <a:rPr lang="en-US" u="sng" dirty="0" smtClean="0"/>
              <a:t>superimpose a discrete histogram</a:t>
            </a:r>
            <a:r>
              <a:rPr lang="en-US" dirty="0" smtClean="0"/>
              <a:t> over the state space.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probability of each bin is computed by </a:t>
            </a:r>
            <a:r>
              <a:rPr lang="en-US" u="sng" dirty="0" smtClean="0">
                <a:solidFill>
                  <a:srgbClr val="800000"/>
                </a:solidFill>
              </a:rPr>
              <a:t>summing the weights</a:t>
            </a:r>
            <a:r>
              <a:rPr lang="en-US" dirty="0" smtClean="0">
                <a:solidFill>
                  <a:srgbClr val="800000"/>
                </a:solidFill>
              </a:rPr>
              <a:t> of the particles that fall into its range.</a:t>
            </a:r>
          </a:p>
          <a:p>
            <a:r>
              <a:rPr lang="en-US" dirty="0" smtClean="0"/>
              <a:t>A problem with this method is that the </a:t>
            </a:r>
            <a:r>
              <a:rPr lang="en-US" u="sng" dirty="0" smtClean="0"/>
              <a:t>space complexity is exponential</a:t>
            </a:r>
            <a:r>
              <a:rPr lang="en-US" dirty="0" smtClean="0"/>
              <a:t> in the number of dimensions.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On the other hand, histograms can </a:t>
            </a:r>
            <a:r>
              <a:rPr lang="en-US" u="sng" dirty="0" smtClean="0">
                <a:solidFill>
                  <a:srgbClr val="800000"/>
                </a:solidFill>
              </a:rPr>
              <a:t>represent multi-modal distributions</a:t>
            </a:r>
            <a:r>
              <a:rPr lang="en-US" dirty="0" smtClean="0">
                <a:solidFill>
                  <a:srgbClr val="800000"/>
                </a:solidFill>
              </a:rPr>
              <a:t>, and can be computed efficiently.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64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68493" y="990600"/>
            <a:ext cx="6945965" cy="527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57200"/>
            <a:ext cx="4571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3366"/>
                </a:solidFill>
              </a:rPr>
              <a:t>Extracting densities</a:t>
            </a:r>
            <a:endParaRPr lang="en-US" sz="3600" b="1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0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457200"/>
            <a:ext cx="785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3366"/>
                </a:solidFill>
              </a:rPr>
              <a:t>Extracting densities (# of particles)</a:t>
            </a:r>
            <a:endParaRPr lang="en-US" sz="3600" b="1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382000" cy="47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33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dirty="0" smtClean="0"/>
              <a:t>Sampling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5105400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u="sng" dirty="0" smtClean="0"/>
              <a:t>important error</a:t>
            </a:r>
            <a:r>
              <a:rPr lang="en-US" dirty="0" smtClean="0"/>
              <a:t> in PF relates to the </a:t>
            </a:r>
            <a:r>
              <a:rPr lang="en-US" u="sng" dirty="0" smtClean="0"/>
              <a:t>variation</a:t>
            </a:r>
            <a:r>
              <a:rPr lang="en-US" dirty="0" smtClean="0"/>
              <a:t> inherent in </a:t>
            </a:r>
            <a:r>
              <a:rPr lang="en-US" u="sng" dirty="0" smtClean="0"/>
              <a:t>random sampling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Whenever a </a:t>
            </a:r>
            <a:r>
              <a:rPr lang="en-US" u="sng" dirty="0" smtClean="0">
                <a:solidFill>
                  <a:srgbClr val="800000"/>
                </a:solidFill>
              </a:rPr>
              <a:t>finite # of samples</a:t>
            </a:r>
            <a:r>
              <a:rPr lang="en-US" dirty="0" smtClean="0">
                <a:solidFill>
                  <a:srgbClr val="800000"/>
                </a:solidFill>
              </a:rPr>
              <a:t> is drawn from a PDF, statistics extracted from these samples </a:t>
            </a:r>
            <a:r>
              <a:rPr lang="en-US" u="sng" dirty="0" smtClean="0">
                <a:solidFill>
                  <a:srgbClr val="800000"/>
                </a:solidFill>
              </a:rPr>
              <a:t>differ slightly</a:t>
            </a:r>
            <a:r>
              <a:rPr lang="en-US" dirty="0" smtClean="0">
                <a:solidFill>
                  <a:srgbClr val="800000"/>
                </a:solidFill>
              </a:rPr>
              <a:t> from the statistics of the original density.</a:t>
            </a:r>
          </a:p>
          <a:p>
            <a:r>
              <a:rPr lang="en-US" u="sng" dirty="0" smtClean="0"/>
              <a:t>Variability</a:t>
            </a:r>
            <a:r>
              <a:rPr lang="en-US" dirty="0" smtClean="0"/>
              <a:t> due to random sampling is </a:t>
            </a:r>
            <a:r>
              <a:rPr lang="en-US" u="sng" dirty="0" smtClean="0"/>
              <a:t>called variance</a:t>
            </a:r>
            <a:r>
              <a:rPr lang="en-US" dirty="0" smtClean="0"/>
              <a:t> of the sampler.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sampling </a:t>
            </a:r>
            <a:r>
              <a:rPr lang="en-US" u="sng" dirty="0" smtClean="0">
                <a:solidFill>
                  <a:srgbClr val="800000"/>
                </a:solidFill>
              </a:rPr>
              <a:t>variance decreases</a:t>
            </a:r>
            <a:r>
              <a:rPr lang="en-US" dirty="0" smtClean="0">
                <a:solidFill>
                  <a:srgbClr val="800000"/>
                </a:solidFill>
              </a:rPr>
              <a:t> with the </a:t>
            </a:r>
            <a:r>
              <a:rPr lang="en-US" u="sng" dirty="0" smtClean="0">
                <a:solidFill>
                  <a:srgbClr val="800000"/>
                </a:solidFill>
              </a:rPr>
              <a:t>number</a:t>
            </a:r>
            <a:r>
              <a:rPr lang="en-US" dirty="0" smtClean="0">
                <a:solidFill>
                  <a:srgbClr val="800000"/>
                </a:solidFill>
              </a:rPr>
              <a:t> of samples (see previous slide). If </a:t>
            </a:r>
            <a:r>
              <a:rPr lang="en-US" u="sng" dirty="0" smtClean="0">
                <a:solidFill>
                  <a:srgbClr val="800000"/>
                </a:solidFill>
              </a:rPr>
              <a:t>enough samples</a:t>
            </a:r>
            <a:r>
              <a:rPr lang="en-US" dirty="0" smtClean="0">
                <a:solidFill>
                  <a:srgbClr val="800000"/>
                </a:solidFill>
              </a:rPr>
              <a:t> are chosen, the sample-based belief is </a:t>
            </a:r>
            <a:r>
              <a:rPr lang="en-US" u="sng" dirty="0" smtClean="0">
                <a:solidFill>
                  <a:srgbClr val="800000"/>
                </a:solidFill>
              </a:rPr>
              <a:t>close</a:t>
            </a:r>
            <a:r>
              <a:rPr lang="en-US" dirty="0" smtClean="0">
                <a:solidFill>
                  <a:srgbClr val="800000"/>
                </a:solidFill>
              </a:rPr>
              <a:t> enough to the </a:t>
            </a:r>
            <a:r>
              <a:rPr lang="en-US" u="sng" dirty="0" smtClean="0">
                <a:solidFill>
                  <a:srgbClr val="800000"/>
                </a:solidFill>
              </a:rPr>
              <a:t>true belief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73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Resampling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5181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sampling variance</a:t>
            </a:r>
            <a:r>
              <a:rPr lang="en-US" dirty="0" smtClean="0"/>
              <a:t> is </a:t>
            </a:r>
            <a:r>
              <a:rPr lang="en-US" u="sng" dirty="0" smtClean="0"/>
              <a:t>amplified</a:t>
            </a:r>
            <a:r>
              <a:rPr lang="en-US" dirty="0" smtClean="0"/>
              <a:t> through repetitive resampling.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Take an example of a </a:t>
            </a:r>
            <a:r>
              <a:rPr lang="en-US" u="sng" dirty="0" smtClean="0">
                <a:solidFill>
                  <a:srgbClr val="800000"/>
                </a:solidFill>
              </a:rPr>
              <a:t>robot parked in one spot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Initially the </a:t>
            </a:r>
            <a:r>
              <a:rPr lang="en-US" u="sng" dirty="0" smtClean="0"/>
              <a:t>particle set</a:t>
            </a:r>
            <a:r>
              <a:rPr lang="en-US" dirty="0" smtClean="0"/>
              <a:t> is generated </a:t>
            </a:r>
            <a:r>
              <a:rPr lang="en-US" u="sng" dirty="0" smtClean="0"/>
              <a:t>from the prior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</a:t>
            </a:r>
            <a:r>
              <a:rPr lang="en-US" u="sng" dirty="0" smtClean="0">
                <a:solidFill>
                  <a:srgbClr val="800000"/>
                </a:solidFill>
              </a:rPr>
              <a:t>resampling</a:t>
            </a:r>
            <a:r>
              <a:rPr lang="en-US" dirty="0" smtClean="0">
                <a:solidFill>
                  <a:srgbClr val="800000"/>
                </a:solidFill>
              </a:rPr>
              <a:t> step </a:t>
            </a:r>
            <a:r>
              <a:rPr lang="en-US" u="sng" dirty="0" smtClean="0">
                <a:solidFill>
                  <a:srgbClr val="800000"/>
                </a:solidFill>
              </a:rPr>
              <a:t>occasionally fails</a:t>
            </a:r>
            <a:r>
              <a:rPr lang="en-US" dirty="0" smtClean="0">
                <a:solidFill>
                  <a:srgbClr val="800000"/>
                </a:solidFill>
              </a:rPr>
              <a:t> to produce a state sample </a:t>
            </a:r>
            <a:r>
              <a:rPr lang="en-US" i="1" dirty="0" smtClean="0">
                <a:solidFill>
                  <a:srgbClr val="800000"/>
                </a:solidFill>
              </a:rPr>
              <a:t>x</a:t>
            </a:r>
            <a:r>
              <a:rPr lang="en-US" baseline="30000" dirty="0" smtClean="0">
                <a:solidFill>
                  <a:srgbClr val="800000"/>
                </a:solidFill>
              </a:rPr>
              <a:t>[</a:t>
            </a:r>
            <a:r>
              <a:rPr lang="en-US" i="1" baseline="30000" dirty="0" smtClean="0">
                <a:solidFill>
                  <a:srgbClr val="800000"/>
                </a:solidFill>
              </a:rPr>
              <a:t>m</a:t>
            </a:r>
            <a:r>
              <a:rPr lang="en-US" baseline="30000" dirty="0" smtClean="0">
                <a:solidFill>
                  <a:srgbClr val="800000"/>
                </a:solidFill>
              </a:rPr>
              <a:t>]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As </a:t>
            </a:r>
            <a:r>
              <a:rPr lang="en-US" u="sng" dirty="0" smtClean="0"/>
              <a:t>time goes on</a:t>
            </a:r>
            <a:r>
              <a:rPr lang="en-US" dirty="0" smtClean="0"/>
              <a:t> more and more particles are </a:t>
            </a:r>
            <a:r>
              <a:rPr lang="en-US" u="sng" dirty="0" smtClean="0"/>
              <a:t>erased</a:t>
            </a:r>
            <a:r>
              <a:rPr lang="en-US" dirty="0" smtClean="0"/>
              <a:t> due to the random nature of the resampling step, </a:t>
            </a:r>
            <a:r>
              <a:rPr lang="en-US" u="sng" dirty="0" smtClean="0"/>
              <a:t>without</a:t>
            </a:r>
            <a:r>
              <a:rPr lang="en-US" dirty="0" smtClean="0"/>
              <a:t> the creation of new particles.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With </a:t>
            </a:r>
            <a:r>
              <a:rPr lang="en-US" u="sng" dirty="0" smtClean="0">
                <a:solidFill>
                  <a:srgbClr val="800000"/>
                </a:solidFill>
              </a:rPr>
              <a:t>probability 1</a:t>
            </a:r>
            <a:r>
              <a:rPr lang="en-US" dirty="0" smtClean="0">
                <a:solidFill>
                  <a:srgbClr val="800000"/>
                </a:solidFill>
              </a:rPr>
              <a:t>, 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u="sng" dirty="0" smtClean="0">
                <a:solidFill>
                  <a:srgbClr val="800000"/>
                </a:solidFill>
              </a:rPr>
              <a:t>identical particles</a:t>
            </a:r>
            <a:r>
              <a:rPr lang="en-US" dirty="0" smtClean="0">
                <a:solidFill>
                  <a:srgbClr val="800000"/>
                </a:solidFill>
              </a:rPr>
              <a:t> of a single particle will survive.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60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resampling process induces a </a:t>
            </a:r>
            <a:r>
              <a:rPr lang="en-US" u="sng" dirty="0" smtClean="0"/>
              <a:t>loss of diversity</a:t>
            </a:r>
            <a:r>
              <a:rPr lang="en-US" dirty="0" smtClean="0"/>
              <a:t> in the particle population, which is manifested as </a:t>
            </a:r>
            <a:r>
              <a:rPr lang="en-US" u="sng" dirty="0" smtClean="0"/>
              <a:t>approximation error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Even thought the </a:t>
            </a:r>
            <a:r>
              <a:rPr lang="en-US" u="sng" dirty="0" smtClean="0">
                <a:solidFill>
                  <a:srgbClr val="800000"/>
                </a:solidFill>
              </a:rPr>
              <a:t>variance of the particle</a:t>
            </a:r>
            <a:r>
              <a:rPr lang="en-US" dirty="0" smtClean="0">
                <a:solidFill>
                  <a:srgbClr val="800000"/>
                </a:solidFill>
              </a:rPr>
              <a:t> set itself </a:t>
            </a:r>
            <a:r>
              <a:rPr lang="en-US" u="sng" dirty="0" smtClean="0">
                <a:solidFill>
                  <a:srgbClr val="800000"/>
                </a:solidFill>
              </a:rPr>
              <a:t>decreases</a:t>
            </a:r>
            <a:r>
              <a:rPr lang="en-US" dirty="0" smtClean="0">
                <a:solidFill>
                  <a:srgbClr val="800000"/>
                </a:solidFill>
              </a:rPr>
              <a:t>, the </a:t>
            </a:r>
            <a:r>
              <a:rPr lang="en-US" u="sng" dirty="0" smtClean="0">
                <a:solidFill>
                  <a:srgbClr val="800000"/>
                </a:solidFill>
              </a:rPr>
              <a:t>variance</a:t>
            </a:r>
            <a:r>
              <a:rPr lang="en-US" dirty="0" smtClean="0">
                <a:solidFill>
                  <a:srgbClr val="800000"/>
                </a:solidFill>
              </a:rPr>
              <a:t> of the particle set as an </a:t>
            </a:r>
            <a:r>
              <a:rPr lang="en-US" u="sng" dirty="0" smtClean="0">
                <a:solidFill>
                  <a:srgbClr val="800000"/>
                </a:solidFill>
              </a:rPr>
              <a:t>estimator</a:t>
            </a:r>
            <a:r>
              <a:rPr lang="en-US" dirty="0" smtClean="0">
                <a:solidFill>
                  <a:srgbClr val="800000"/>
                </a:solidFill>
              </a:rPr>
              <a:t> of the true belief </a:t>
            </a:r>
            <a:r>
              <a:rPr lang="en-US" u="sng" dirty="0" smtClean="0">
                <a:solidFill>
                  <a:srgbClr val="800000"/>
                </a:solidFill>
              </a:rPr>
              <a:t>increases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1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rely on a </a:t>
            </a:r>
            <a:r>
              <a:rPr lang="en-US" u="sng" dirty="0" smtClean="0"/>
              <a:t>decomposition of the state space</a:t>
            </a:r>
            <a:r>
              <a:rPr lang="en-US" dirty="0" smtClean="0"/>
              <a:t>, in which each such value corresponds to the </a:t>
            </a:r>
            <a:r>
              <a:rPr lang="en-US" u="sng" dirty="0" smtClean="0"/>
              <a:t>cumulative probability </a:t>
            </a:r>
            <a:r>
              <a:rPr lang="en-US" dirty="0" smtClean="0"/>
              <a:t>of the posterior density in a compact </a:t>
            </a:r>
            <a:r>
              <a:rPr lang="en-US" u="sng" dirty="0" smtClean="0"/>
              <a:t>sub-region</a:t>
            </a:r>
            <a:r>
              <a:rPr lang="en-US" dirty="0" smtClean="0"/>
              <a:t> of the state space.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Others approximate the state space by </a:t>
            </a:r>
            <a:r>
              <a:rPr lang="en-US" u="sng" dirty="0" smtClean="0">
                <a:solidFill>
                  <a:srgbClr val="800000"/>
                </a:solidFill>
              </a:rPr>
              <a:t>random samples </a:t>
            </a:r>
            <a:r>
              <a:rPr lang="en-US" dirty="0" smtClean="0">
                <a:solidFill>
                  <a:srgbClr val="800000"/>
                </a:solidFill>
              </a:rPr>
              <a:t>drawn from the posterior distribution.</a:t>
            </a:r>
          </a:p>
          <a:p>
            <a:r>
              <a:rPr lang="en-US" dirty="0" smtClean="0"/>
              <a:t>The </a:t>
            </a:r>
            <a:r>
              <a:rPr lang="en-US" u="sng" dirty="0" smtClean="0"/>
              <a:t>quality</a:t>
            </a:r>
            <a:r>
              <a:rPr lang="en-US" dirty="0" smtClean="0"/>
              <a:t> of the approximation depends on the </a:t>
            </a:r>
            <a:r>
              <a:rPr lang="en-US" u="sng" dirty="0" smtClean="0"/>
              <a:t>number of samples</a:t>
            </a:r>
            <a:r>
              <a:rPr lang="en-US" dirty="0" smtClean="0"/>
              <a:t> used to represent the posterior.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As the number goes to </a:t>
            </a:r>
            <a:r>
              <a:rPr lang="en-US" u="sng" dirty="0" smtClean="0">
                <a:solidFill>
                  <a:srgbClr val="800000"/>
                </a:solidFill>
              </a:rPr>
              <a:t>infinity</a:t>
            </a:r>
            <a:r>
              <a:rPr lang="en-US" dirty="0" smtClean="0">
                <a:solidFill>
                  <a:srgbClr val="800000"/>
                </a:solidFill>
              </a:rPr>
              <a:t>, nonparametric techniques tend to </a:t>
            </a:r>
            <a:r>
              <a:rPr lang="en-US" u="sng" dirty="0" smtClean="0">
                <a:solidFill>
                  <a:srgbClr val="800000"/>
                </a:solidFill>
              </a:rPr>
              <a:t>converge</a:t>
            </a:r>
            <a:r>
              <a:rPr lang="en-US" dirty="0" smtClean="0">
                <a:solidFill>
                  <a:srgbClr val="800000"/>
                </a:solidFill>
              </a:rPr>
              <a:t> to the correct posterior.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15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methods for variance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/>
              <a:t>reduce frequency</a:t>
            </a:r>
            <a:r>
              <a:rPr lang="en-US" dirty="0" smtClean="0"/>
              <a:t> at which resampling takes place (</a:t>
            </a:r>
            <a:r>
              <a:rPr lang="en-US" u="sng" dirty="0" smtClean="0"/>
              <a:t>never resample when the state is static</a:t>
            </a:r>
            <a:r>
              <a:rPr lang="en-US" dirty="0" smtClean="0"/>
              <a:t>). the choice of when to sample is an artwork.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 smtClean="0">
                <a:solidFill>
                  <a:srgbClr val="800000"/>
                </a:solidFill>
              </a:rPr>
              <a:t>low variance sampling</a:t>
            </a:r>
            <a:r>
              <a:rPr lang="en-US" dirty="0" smtClean="0">
                <a:solidFill>
                  <a:srgbClr val="800000"/>
                </a:solidFill>
              </a:rPr>
              <a:t>: here instead of selecting samples independently of each other in the </a:t>
            </a:r>
            <a:r>
              <a:rPr lang="en-US" u="sng" dirty="0" smtClean="0">
                <a:solidFill>
                  <a:srgbClr val="800000"/>
                </a:solidFill>
              </a:rPr>
              <a:t>resampling</a:t>
            </a:r>
            <a:r>
              <a:rPr lang="en-US" dirty="0" smtClean="0">
                <a:solidFill>
                  <a:srgbClr val="800000"/>
                </a:solidFill>
              </a:rPr>
              <a:t> process, the selection involves a </a:t>
            </a:r>
            <a:r>
              <a:rPr lang="en-US" u="sng" dirty="0" smtClean="0">
                <a:solidFill>
                  <a:srgbClr val="800000"/>
                </a:solidFill>
              </a:rPr>
              <a:t>sequential stochastic process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3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dirty="0" smtClean="0"/>
              <a:t>Low variance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7027178" cy="426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257800"/>
            <a:ext cx="4967468" cy="10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9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Low-variance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importance</a:t>
            </a:r>
            <a:r>
              <a:rPr lang="en-US" dirty="0" smtClean="0"/>
              <a:t> of low-variance sampling is threefold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It covers the space of samples in a </a:t>
            </a:r>
            <a:r>
              <a:rPr lang="en-US" u="sng" dirty="0" smtClean="0"/>
              <a:t>more systematic fashion</a:t>
            </a:r>
            <a:r>
              <a:rPr lang="en-US" dirty="0" smtClean="0"/>
              <a:t> than the independent random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800000"/>
                </a:solidFill>
              </a:rPr>
              <a:t>If all the samples have the same importance factors, the resulting sample set     is equivalent to 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err="1" smtClean="0">
                <a:solidFill>
                  <a:srgbClr val="800000"/>
                </a:solidFill>
              </a:rPr>
              <a:t>.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u="sng" dirty="0" smtClean="0">
                <a:solidFill>
                  <a:srgbClr val="800000"/>
                </a:solidFill>
              </a:rPr>
              <a:t>No samples are lost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if we have no measurements.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low-variance sampler has a </a:t>
            </a:r>
            <a:r>
              <a:rPr lang="en-US" u="sng" dirty="0" smtClean="0"/>
              <a:t>complexity of O(</a:t>
            </a:r>
            <a:r>
              <a:rPr lang="en-US" i="1" u="sng" dirty="0" smtClean="0"/>
              <a:t>M</a:t>
            </a:r>
            <a:r>
              <a:rPr lang="en-US" u="sng" dirty="0" smtClean="0"/>
              <a:t>)</a:t>
            </a:r>
            <a:r>
              <a:rPr lang="en-US" dirty="0" smtClean="0"/>
              <a:t>, Computation time is of essence when using a PF.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676296"/>
              </p:ext>
            </p:extLst>
          </p:nvPr>
        </p:nvGraphicFramePr>
        <p:xfrm>
          <a:off x="4267200" y="3352800"/>
          <a:ext cx="457200" cy="485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Equation" r:id="rId3" imgW="203200" imgH="215900" progId="Equation.3">
                  <p:embed/>
                </p:oleObj>
              </mc:Choice>
              <mc:Fallback>
                <p:oleObj name="Equation" r:id="rId3" imgW="203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200" y="3352800"/>
                        <a:ext cx="457200" cy="485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407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dirty="0" smtClean="0"/>
              <a:t>Particle deprivation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10600" cy="5105400"/>
          </a:xfrm>
        </p:spPr>
        <p:txBody>
          <a:bodyPr/>
          <a:lstStyle/>
          <a:p>
            <a:r>
              <a:rPr lang="en-US" dirty="0" smtClean="0"/>
              <a:t>It may happen that there are </a:t>
            </a:r>
            <a:r>
              <a:rPr lang="en-US" u="sng" dirty="0" smtClean="0"/>
              <a:t>no particles </a:t>
            </a:r>
            <a:r>
              <a:rPr lang="en-US" dirty="0" smtClean="0"/>
              <a:t>in the </a:t>
            </a:r>
            <a:r>
              <a:rPr lang="en-US" u="sng" dirty="0" smtClean="0"/>
              <a:t>vicinity of the correct state</a:t>
            </a:r>
            <a:r>
              <a:rPr lang="en-US" dirty="0" smtClean="0"/>
              <a:t>. This is known as the </a:t>
            </a:r>
            <a:r>
              <a:rPr lang="en-US" i="1" dirty="0" smtClean="0"/>
              <a:t>particle</a:t>
            </a:r>
            <a:r>
              <a:rPr lang="en-US" dirty="0" smtClean="0"/>
              <a:t> </a:t>
            </a:r>
            <a:r>
              <a:rPr lang="en-US" i="1" dirty="0" smtClean="0"/>
              <a:t>deprivation</a:t>
            </a:r>
            <a:r>
              <a:rPr lang="en-US" dirty="0" smtClean="0"/>
              <a:t> problem.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It occurs when the </a:t>
            </a:r>
            <a:r>
              <a:rPr lang="en-US" u="sng" dirty="0" smtClean="0">
                <a:solidFill>
                  <a:srgbClr val="800000"/>
                </a:solidFill>
              </a:rPr>
              <a:t>number of particles is too small</a:t>
            </a:r>
            <a:r>
              <a:rPr lang="en-US" dirty="0" smtClean="0">
                <a:solidFill>
                  <a:srgbClr val="800000"/>
                </a:solidFill>
              </a:rPr>
              <a:t> to cover all relevant regions with high likelihood.</a:t>
            </a:r>
          </a:p>
          <a:p>
            <a:r>
              <a:rPr lang="en-US" dirty="0" smtClean="0"/>
              <a:t>Particle deprivation occurs as a </a:t>
            </a:r>
            <a:r>
              <a:rPr lang="en-US" u="sng" dirty="0" smtClean="0"/>
              <a:t>result of variance in the random sampling</a:t>
            </a:r>
            <a:r>
              <a:rPr lang="en-US" dirty="0" smtClean="0"/>
              <a:t>. An </a:t>
            </a:r>
            <a:r>
              <a:rPr lang="en-US" u="sng" dirty="0" smtClean="0"/>
              <a:t>unlucky series</a:t>
            </a:r>
            <a:r>
              <a:rPr lang="en-US" dirty="0" smtClean="0"/>
              <a:t> of random numbers can </a:t>
            </a:r>
            <a:r>
              <a:rPr lang="en-US" u="sng" dirty="0" smtClean="0"/>
              <a:t>wipe out </a:t>
            </a:r>
            <a:r>
              <a:rPr lang="en-US" dirty="0" smtClean="0"/>
              <a:t>all particles near the true state.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 practical solution is to </a:t>
            </a:r>
            <a:r>
              <a:rPr lang="en-US" u="sng" dirty="0" smtClean="0">
                <a:solidFill>
                  <a:srgbClr val="800000"/>
                </a:solidFill>
              </a:rPr>
              <a:t>add a small number </a:t>
            </a:r>
            <a:r>
              <a:rPr lang="en-US" dirty="0" smtClean="0">
                <a:solidFill>
                  <a:srgbClr val="800000"/>
                </a:solidFill>
              </a:rPr>
              <a:t>of randomly generated particles into the set </a:t>
            </a:r>
            <a:r>
              <a:rPr lang="en-US" u="sng" dirty="0" smtClean="0">
                <a:solidFill>
                  <a:srgbClr val="800000"/>
                </a:solidFill>
              </a:rPr>
              <a:t>after each resampling process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6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nonparametric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first</a:t>
            </a:r>
            <a:r>
              <a:rPr lang="en-US" dirty="0" smtClean="0"/>
              <a:t> decomposes the state space to </a:t>
            </a:r>
            <a:r>
              <a:rPr lang="en-US" u="sng" dirty="0" smtClean="0"/>
              <a:t>finitely many regions</a:t>
            </a:r>
            <a:r>
              <a:rPr lang="en-US" dirty="0" smtClean="0"/>
              <a:t>, and represents the posterior by a </a:t>
            </a:r>
            <a:r>
              <a:rPr lang="en-US" b="1" u="sng" dirty="0" smtClean="0"/>
              <a:t>histogram</a:t>
            </a:r>
            <a:r>
              <a:rPr lang="en-US" dirty="0" smtClean="0"/>
              <a:t>, which assigns to each region a  </a:t>
            </a:r>
            <a:r>
              <a:rPr lang="en-US" u="sng" dirty="0" smtClean="0"/>
              <a:t>cumulative probability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</a:t>
            </a:r>
            <a:r>
              <a:rPr lang="en-US" u="sng" dirty="0" smtClean="0">
                <a:solidFill>
                  <a:srgbClr val="800000"/>
                </a:solidFill>
              </a:rPr>
              <a:t>second technique</a:t>
            </a:r>
            <a:r>
              <a:rPr lang="en-US" dirty="0" smtClean="0">
                <a:solidFill>
                  <a:srgbClr val="800000"/>
                </a:solidFill>
              </a:rPr>
              <a:t> represents posteriors by finitely many samples. This filters is known as a </a:t>
            </a:r>
            <a:r>
              <a:rPr lang="en-US" b="1" u="sng" dirty="0" smtClean="0">
                <a:solidFill>
                  <a:srgbClr val="800000"/>
                </a:solidFill>
              </a:rPr>
              <a:t>particle filter</a:t>
            </a:r>
            <a:r>
              <a:rPr lang="en-US" dirty="0" smtClean="0">
                <a:solidFill>
                  <a:srgbClr val="800000"/>
                </a:solidFill>
              </a:rPr>
              <a:t>. It is immensely </a:t>
            </a:r>
            <a:r>
              <a:rPr lang="en-US" u="sng" dirty="0" smtClean="0">
                <a:solidFill>
                  <a:srgbClr val="800000"/>
                </a:solidFill>
              </a:rPr>
              <a:t>popular</a:t>
            </a:r>
            <a:r>
              <a:rPr lang="en-US" dirty="0" smtClean="0">
                <a:solidFill>
                  <a:srgbClr val="800000"/>
                </a:solidFill>
              </a:rPr>
              <a:t> in robotics.</a:t>
            </a:r>
          </a:p>
          <a:p>
            <a:r>
              <a:rPr lang="en-US" dirty="0" smtClean="0"/>
              <a:t>Both techniques do NOT make strong parametric assumptions on the posterior density. This makes them </a:t>
            </a:r>
            <a:r>
              <a:rPr lang="en-US" b="1" u="sng" dirty="0" smtClean="0"/>
              <a:t>well-suited</a:t>
            </a:r>
            <a:r>
              <a:rPr lang="en-US" u="sng" dirty="0" smtClean="0"/>
              <a:t> </a:t>
            </a:r>
            <a:r>
              <a:rPr lang="en-US" dirty="0" smtClean="0"/>
              <a:t>to represent </a:t>
            </a:r>
            <a:r>
              <a:rPr lang="en-US" b="1" u="sng" dirty="0" smtClean="0"/>
              <a:t>complex multimodal beliefs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0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458200" cy="4484688"/>
          </a:xfrm>
        </p:spPr>
        <p:txBody>
          <a:bodyPr/>
          <a:lstStyle/>
          <a:p>
            <a:r>
              <a:rPr lang="en-US" dirty="0" smtClean="0"/>
              <a:t>Nonparametric techniques are the </a:t>
            </a:r>
            <a:r>
              <a:rPr lang="en-US" u="sng" dirty="0" smtClean="0"/>
              <a:t>method of choice</a:t>
            </a:r>
            <a:r>
              <a:rPr lang="en-US" dirty="0" smtClean="0"/>
              <a:t> when a robot has to cope with phases of </a:t>
            </a:r>
            <a:r>
              <a:rPr lang="en-US" u="sng" dirty="0" smtClean="0"/>
              <a:t>global uncertainty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Unfortunately the representational power of these techniques comes at the price of </a:t>
            </a:r>
            <a:r>
              <a:rPr lang="en-US" u="sng" dirty="0" smtClean="0">
                <a:solidFill>
                  <a:srgbClr val="800000"/>
                </a:solidFill>
              </a:rPr>
              <a:t>added computational complexity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Techniques that can </a:t>
            </a:r>
            <a:r>
              <a:rPr lang="en-US" u="sng" dirty="0" smtClean="0"/>
              <a:t>adapt the number of parameters</a:t>
            </a:r>
            <a:r>
              <a:rPr lang="en-US" dirty="0" smtClean="0"/>
              <a:t> to represent the posterior online are </a:t>
            </a:r>
            <a:r>
              <a:rPr lang="en-US" u="sng" dirty="0" smtClean="0"/>
              <a:t>called adaptive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2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vs. metric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Topological</a:t>
            </a:r>
            <a:r>
              <a:rPr lang="en-US" dirty="0" smtClean="0"/>
              <a:t>: coarse graph-like representation, where nodes in the graph correspond to significant places in the environment (</a:t>
            </a:r>
            <a:r>
              <a:rPr lang="en-US" i="1" dirty="0" smtClean="0"/>
              <a:t>e.g</a:t>
            </a:r>
            <a:r>
              <a:rPr lang="en-US" dirty="0" smtClean="0"/>
              <a:t>., intersections, T-junctions, dead ends)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Grid representation</a:t>
            </a:r>
            <a:r>
              <a:rPr lang="en-US" dirty="0" smtClean="0">
                <a:solidFill>
                  <a:srgbClr val="800000"/>
                </a:solidFill>
              </a:rPr>
              <a:t>: using regularly-spaced grids. It is considered as a metric technique.</a:t>
            </a:r>
          </a:p>
          <a:p>
            <a:r>
              <a:rPr lang="en-US" dirty="0" smtClean="0"/>
              <a:t>The spatial resolution of grid representation is often higher than that of topological representation.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increased accuracy comes at the price of computational cost.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particle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particle filter is an </a:t>
            </a:r>
            <a:r>
              <a:rPr lang="en-US" u="sng" dirty="0" smtClean="0"/>
              <a:t>alternative nonparametric</a:t>
            </a:r>
            <a:r>
              <a:rPr lang="en-US" dirty="0" smtClean="0"/>
              <a:t> implementation of Bayes filter.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Particle filters </a:t>
            </a:r>
            <a:r>
              <a:rPr lang="en-US" u="sng" dirty="0" smtClean="0">
                <a:solidFill>
                  <a:srgbClr val="800000"/>
                </a:solidFill>
              </a:rPr>
              <a:t>approximate</a:t>
            </a:r>
            <a:r>
              <a:rPr lang="en-US" dirty="0" smtClean="0">
                <a:solidFill>
                  <a:srgbClr val="800000"/>
                </a:solidFill>
              </a:rPr>
              <a:t> the posterior by a </a:t>
            </a:r>
            <a:r>
              <a:rPr lang="en-US" u="sng" dirty="0" smtClean="0">
                <a:solidFill>
                  <a:srgbClr val="800000"/>
                </a:solidFill>
              </a:rPr>
              <a:t>finite number of parameters</a:t>
            </a:r>
            <a:r>
              <a:rPr lang="en-US" dirty="0" smtClean="0">
                <a:solidFill>
                  <a:srgbClr val="800000"/>
                </a:solidFill>
              </a:rPr>
              <a:t>. </a:t>
            </a:r>
          </a:p>
          <a:p>
            <a:r>
              <a:rPr lang="en-US" dirty="0" smtClean="0"/>
              <a:t>A particle filter has a </a:t>
            </a:r>
            <a:r>
              <a:rPr lang="en-US" u="sng" dirty="0" smtClean="0"/>
              <a:t>unique way</a:t>
            </a:r>
            <a:r>
              <a:rPr lang="en-US" dirty="0" smtClean="0"/>
              <a:t> in which parameters are generated, and in which they populate the space.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key idea is to </a:t>
            </a:r>
            <a:r>
              <a:rPr lang="en-US" u="sng" dirty="0" smtClean="0">
                <a:solidFill>
                  <a:srgbClr val="800000"/>
                </a:solidFill>
              </a:rPr>
              <a:t>represent the posterior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err="1" smtClean="0">
                <a:solidFill>
                  <a:srgbClr val="800000"/>
                </a:solidFill>
              </a:rPr>
              <a:t>bel</a:t>
            </a:r>
            <a:r>
              <a:rPr lang="en-US" dirty="0" smtClean="0">
                <a:solidFill>
                  <a:srgbClr val="800000"/>
                </a:solidFill>
              </a:rPr>
              <a:t>(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) by a </a:t>
            </a:r>
            <a:r>
              <a:rPr lang="en-US" u="sng" dirty="0" smtClean="0">
                <a:solidFill>
                  <a:srgbClr val="800000"/>
                </a:solidFill>
              </a:rPr>
              <a:t>set of random samples</a:t>
            </a:r>
            <a:r>
              <a:rPr lang="en-US" dirty="0" smtClean="0">
                <a:solidFill>
                  <a:srgbClr val="800000"/>
                </a:solidFill>
              </a:rPr>
              <a:t> drawn from this posterior.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The particle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Nonparametric filters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53315" y="932885"/>
            <a:ext cx="490107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33729"/>
      </p:ext>
    </p:extLst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1958</Words>
  <Application>Microsoft Macintosh PowerPoint</Application>
  <PresentationFormat>On-screen Show (4:3)</PresentationFormat>
  <Paragraphs>282</Paragraphs>
  <Slides>43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2_Default Design</vt:lpstr>
      <vt:lpstr>Default Design</vt:lpstr>
      <vt:lpstr>Equation</vt:lpstr>
      <vt:lpstr>Topic 5  Nonparametric filters  (Reference 2, Ch. 4)</vt:lpstr>
      <vt:lpstr>Autonomous mobile robots</vt:lpstr>
      <vt:lpstr>Introduction</vt:lpstr>
      <vt:lpstr>Introduction</vt:lpstr>
      <vt:lpstr>Two nonparametric approaches</vt:lpstr>
      <vt:lpstr>Introduction</vt:lpstr>
      <vt:lpstr>Topological vs. metric representations</vt:lpstr>
      <vt:lpstr>The particle filter</vt:lpstr>
      <vt:lpstr>The particle representation</vt:lpstr>
      <vt:lpstr>Particle filter (PF)</vt:lpstr>
      <vt:lpstr>PF, cont…</vt:lpstr>
      <vt:lpstr>PF cont…</vt:lpstr>
      <vt:lpstr>PF cont…</vt:lpstr>
      <vt:lpstr>The particle filter</vt:lpstr>
      <vt:lpstr>Problem definition</vt:lpstr>
      <vt:lpstr>Initiate with a uniform distribution</vt:lpstr>
      <vt:lpstr>The particle filter</vt:lpstr>
      <vt:lpstr>Find weights</vt:lpstr>
      <vt:lpstr>Final weights</vt:lpstr>
      <vt:lpstr>The particle filter</vt:lpstr>
      <vt:lpstr>Resample based on weights</vt:lpstr>
      <vt:lpstr>The particle filter</vt:lpstr>
      <vt:lpstr>PF…</vt:lpstr>
      <vt:lpstr>PF cont..</vt:lpstr>
      <vt:lpstr>Importance Sampling</vt:lpstr>
      <vt:lpstr>PowerPoint Presentation</vt:lpstr>
      <vt:lpstr>PF cont…</vt:lpstr>
      <vt:lpstr>PF cont..</vt:lpstr>
      <vt:lpstr>PF cont…</vt:lpstr>
      <vt:lpstr>Propagate particles forward using motion constraints</vt:lpstr>
      <vt:lpstr>The new hypothesized locations</vt:lpstr>
      <vt:lpstr>And then repeat…</vt:lpstr>
      <vt:lpstr>Practical Considerations</vt:lpstr>
      <vt:lpstr>Density estimation</vt:lpstr>
      <vt:lpstr>PowerPoint Presentation</vt:lpstr>
      <vt:lpstr>PowerPoint Presentation</vt:lpstr>
      <vt:lpstr>Sampling Variance</vt:lpstr>
      <vt:lpstr>Resampling</vt:lpstr>
      <vt:lpstr>Resampling cont…</vt:lpstr>
      <vt:lpstr>Variance reduction</vt:lpstr>
      <vt:lpstr>Low variance sampling</vt:lpstr>
      <vt:lpstr>Low-variance sampling</vt:lpstr>
      <vt:lpstr>Particle deprivation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 Cameras &amp; Radiometry</dc:title>
  <cp:lastModifiedBy>Daniel ASMAR</cp:lastModifiedBy>
  <cp:revision>333</cp:revision>
  <dcterms:created xsi:type="dcterms:W3CDTF">2008-02-25T19:40:28Z</dcterms:created>
  <dcterms:modified xsi:type="dcterms:W3CDTF">2014-01-07T10:33:05Z</dcterms:modified>
</cp:coreProperties>
</file>